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0"/>
  </p:notesMasterIdLst>
  <p:sldIdLst>
    <p:sldId id="258" r:id="rId2"/>
    <p:sldId id="524" r:id="rId3"/>
    <p:sldId id="508" r:id="rId4"/>
    <p:sldId id="264" r:id="rId5"/>
    <p:sldId id="265" r:id="rId6"/>
    <p:sldId id="266" r:id="rId7"/>
    <p:sldId id="277" r:id="rId8"/>
    <p:sldId id="278" r:id="rId9"/>
    <p:sldId id="287" r:id="rId10"/>
    <p:sldId id="294" r:id="rId11"/>
    <p:sldId id="299" r:id="rId12"/>
    <p:sldId id="303" r:id="rId13"/>
    <p:sldId id="304" r:id="rId14"/>
    <p:sldId id="306" r:id="rId15"/>
    <p:sldId id="307" r:id="rId16"/>
    <p:sldId id="308" r:id="rId17"/>
    <p:sldId id="517" r:id="rId18"/>
    <p:sldId id="326" r:id="rId19"/>
    <p:sldId id="520" r:id="rId20"/>
    <p:sldId id="522" r:id="rId21"/>
    <p:sldId id="518" r:id="rId22"/>
    <p:sldId id="519" r:id="rId23"/>
    <p:sldId id="523" r:id="rId24"/>
    <p:sldId id="289" r:id="rId25"/>
    <p:sldId id="290" r:id="rId26"/>
    <p:sldId id="291" r:id="rId27"/>
    <p:sldId id="292" r:id="rId28"/>
    <p:sldId id="293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FF"/>
    <a:srgbClr val="00CC00"/>
    <a:srgbClr val="050505"/>
    <a:srgbClr val="0051A3"/>
    <a:srgbClr val="196799"/>
    <a:srgbClr val="437699"/>
    <a:srgbClr val="AB7DB7"/>
    <a:srgbClr val="0070BA"/>
    <a:srgbClr val="002060"/>
    <a:srgbClr val="006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409" autoAdjust="0"/>
  </p:normalViewPr>
  <p:slideViewPr>
    <p:cSldViewPr>
      <p:cViewPr varScale="1">
        <p:scale>
          <a:sx n="91" d="100"/>
          <a:sy n="91" d="100"/>
        </p:scale>
        <p:origin x="1349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006EF18-385B-4CA4-8E7B-F8E2C752096C}" type="datetimeFigureOut">
              <a:rPr lang="zh-CN" altLang="en-US"/>
              <a:pPr>
                <a:defRPr/>
              </a:pPr>
              <a:t>2025/10/7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E809CA9-384D-4701-AF66-7E3DE45C2D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91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90464-E2C3-4509-AFE0-63899D41899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zh-CN"/>
              <a:t>2020/12/5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809CA9-384D-4701-AF66-7E3DE45C2DB6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5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53C25-6FF9-4CAB-BA4D-7A70764391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2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4635F-F915-4FD9-ABCC-85C6A5707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1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72E97-A7EB-4072-8BFA-EE714F7856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86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1DDA5-5858-491C-A3FE-9D82D7D11F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3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2000"/>
            </a:lvl2pPr>
            <a:lvl3pPr marL="914377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C18D2-7EB7-4C8F-AB17-971FF8A576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101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8881F-7656-45B4-BC98-DD7A2A9764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24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B9058-DBE0-42DE-97EE-6FC954C604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90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71B-48B5-4C41-87E6-F52F23F796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93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16093-7DAF-43AB-B7AD-CFED628C7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09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B7B6E-4EFC-4219-91AD-93E96D1242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5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D9F82-B277-4E2C-AD86-75122708AB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19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 smtClean="0"/>
            </a:lvl1pPr>
          </a:lstStyle>
          <a:p>
            <a:pPr>
              <a:defRPr/>
            </a:pPr>
            <a:fld id="{7C86F900-2CF8-4BD2-A6F3-BE746D6CE4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1" Type="http://schemas.openxmlformats.org/officeDocument/2006/relationships/image" Target="../media/image29.png"/><Relationship Id="rId2" Type="http://schemas.openxmlformats.org/officeDocument/2006/relationships/image" Target="../media/image27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1900.png"/><Relationship Id="rId22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2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4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0.png"/><Relationship Id="rId18" Type="http://schemas.openxmlformats.org/officeDocument/2006/relationships/image" Target="../media/image21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17" Type="http://schemas.openxmlformats.org/officeDocument/2006/relationships/slide" Target="slide28.xm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slide" Target="slide26.xml"/><Relationship Id="rId5" Type="http://schemas.openxmlformats.org/officeDocument/2006/relationships/slide" Target="slide24.xml"/><Relationship Id="rId15" Type="http://schemas.openxmlformats.org/officeDocument/2006/relationships/image" Target="../media/image94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0.png"/><Relationship Id="rId14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304800" y="2438400"/>
            <a:ext cx="8610600" cy="1470025"/>
          </a:xfrm>
        </p:spPr>
        <p:txBody>
          <a:bodyPr anchor="ctr"/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Brief Introduction to My Work</a:t>
            </a:r>
            <a:endParaRPr lang="zh-CN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5105400"/>
            <a:ext cx="6400800" cy="1295400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Name: Xu Xinhang 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Date  :20231201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4B618F7-D4DD-46AE-A43F-C619421B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5323"/>
            <a:ext cx="6332220" cy="474916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5D5E35-A30D-43E5-B16F-ADB89D40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77042F-6D9D-4332-8F97-D2D8D722A4C4}"/>
                  </a:ext>
                </a:extLst>
              </p:cNvPr>
              <p:cNvSpPr txBox="1"/>
              <p:nvPr/>
            </p:nvSpPr>
            <p:spPr>
              <a:xfrm>
                <a:off x="1303020" y="1628065"/>
                <a:ext cx="6096000" cy="498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aseline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B=2.4T</a:t>
                </a:r>
                <a:r>
                  <a:rPr lang="zh-CN" altLang="en-US" baseline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baseline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  <m:r>
                      <a:rPr lang="en-US" altLang="zh-CN" i="1" baseline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/</m:t>
                    </m:r>
                    <m:sSup>
                      <m:sSupPr>
                        <m:ctrlP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baseline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zh-CN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=10Kev, E=0.01V/M,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zh-CN" i="1" baseline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baseline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77042F-6D9D-4332-8F97-D2D8D722A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20" y="1628065"/>
                <a:ext cx="6096000" cy="498085"/>
              </a:xfrm>
              <a:prstGeom prst="rect">
                <a:avLst/>
              </a:prstGeom>
              <a:blipFill>
                <a:blip r:embed="rId3"/>
                <a:stretch>
                  <a:fillRect l="-900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C6442C9-2CE6-344E-7757-47C4009EF69D}"/>
              </a:ext>
            </a:extLst>
          </p:cNvPr>
          <p:cNvSpPr txBox="1"/>
          <p:nvPr/>
        </p:nvSpPr>
        <p:spPr>
          <a:xfrm>
            <a:off x="3886200" y="596068"/>
            <a:ext cx="2362200" cy="4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defRPr/>
            </a:pP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Code test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3330BD-44C5-C5F0-C9DD-2B816129A0F1}"/>
              </a:ext>
            </a:extLst>
          </p:cNvPr>
          <p:cNvSpPr txBox="1"/>
          <p:nvPr/>
        </p:nvSpPr>
        <p:spPr>
          <a:xfrm>
            <a:off x="295950" y="227880"/>
            <a:ext cx="4885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Kinetic simulation model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E5B18D-8E59-5BE1-7A26-262DBBF90E55}"/>
              </a:ext>
            </a:extLst>
          </p:cNvPr>
          <p:cNvGrpSpPr/>
          <p:nvPr/>
        </p:nvGrpSpPr>
        <p:grpSpPr>
          <a:xfrm>
            <a:off x="-76200" y="1077943"/>
            <a:ext cx="3052368" cy="645144"/>
            <a:chOff x="7657080" y="5189944"/>
            <a:chExt cx="969650" cy="51674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AFBF32D-2C19-3FD0-DABB-279100AF7E86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EE8CD3-60D4-DC4C-714B-E07A6B29F44C}"/>
                </a:ext>
              </a:extLst>
            </p:cNvPr>
            <p:cNvSpPr txBox="1"/>
            <p:nvPr/>
          </p:nvSpPr>
          <p:spPr>
            <a:xfrm>
              <a:off x="7657080" y="5189944"/>
              <a:ext cx="969650" cy="5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Momentum distribution evolution under static electric field 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18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BCE3807-F70E-4B21-9170-C719421C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48" y="2836187"/>
            <a:ext cx="5278147" cy="174502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878432-7640-4B7E-ABC6-38CF221D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99FED-A5E6-4DD9-A078-9D45E8A0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786831"/>
            <a:ext cx="5135880" cy="38437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3532BD-5E29-47BB-9AE8-8C9F27F7C794}"/>
              </a:ext>
            </a:extLst>
          </p:cNvPr>
          <p:cNvSpPr txBox="1"/>
          <p:nvPr/>
        </p:nvSpPr>
        <p:spPr>
          <a:xfrm>
            <a:off x="5241230" y="4734719"/>
            <a:ext cx="3826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 with the results by </a:t>
            </a:r>
            <a:r>
              <a:rPr lang="en-US" altLang="zh-CN" sz="1600" baseline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Kulsrud</a:t>
            </a:r>
            <a:r>
              <a:rPr lang="en-US" altLang="zh-CN" sz="160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(1973)</a:t>
            </a:r>
            <a:endParaRPr lang="zh-CN" altLang="en-US" sz="160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146825-3A39-47BF-BE39-5E6BF376F12C}"/>
                  </a:ext>
                </a:extLst>
              </p:cNvPr>
              <p:cNvSpPr txBox="1"/>
              <p:nvPr/>
            </p:nvSpPr>
            <p:spPr>
              <a:xfrm>
                <a:off x="1448759" y="4442331"/>
                <a:ext cx="2297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 baseline="0" dirty="0">
                    <a:solidFill>
                      <a:srgbClr val="00206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Z :the effective charge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 baseline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altLang="zh-CN" sz="1600" b="1" baseline="0" dirty="0">
                    <a:solidFill>
                      <a:srgbClr val="00206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: </a:t>
                </a:r>
                <a:r>
                  <a:rPr lang="en-US" altLang="zh-CN" sz="1600" b="1" baseline="0" dirty="0" err="1">
                    <a:solidFill>
                      <a:srgbClr val="00206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Dreicer</a:t>
                </a:r>
                <a:r>
                  <a:rPr lang="en-US" altLang="zh-CN" sz="1600" b="1" baseline="0" dirty="0">
                    <a:solidFill>
                      <a:srgbClr val="00206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 field</a:t>
                </a:r>
                <a:endParaRPr lang="zh-CN" altLang="en-US" sz="1600" b="1" baseline="0" dirty="0">
                  <a:solidFill>
                    <a:srgbClr val="00206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146825-3A39-47BF-BE39-5E6BF376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759" y="4442331"/>
                <a:ext cx="2297979" cy="584775"/>
              </a:xfrm>
              <a:prstGeom prst="rect">
                <a:avLst/>
              </a:prstGeom>
              <a:blipFill>
                <a:blip r:embed="rId4"/>
                <a:stretch>
                  <a:fillRect l="-1592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135D2D4-EE9C-4D16-B293-957E892185BD}"/>
              </a:ext>
            </a:extLst>
          </p:cNvPr>
          <p:cNvSpPr txBox="1"/>
          <p:nvPr/>
        </p:nvSpPr>
        <p:spPr>
          <a:xfrm>
            <a:off x="-48927" y="6267906"/>
            <a:ext cx="723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Russell M. </a:t>
            </a:r>
            <a:r>
              <a:rPr lang="en-US" altLang="zh-CN" sz="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Kulsrud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Runaway Electrons in a Plasma*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PHYSICAL REVIEW LETTERS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1973 </a:t>
            </a:r>
            <a:endParaRPr lang="zh-CN" altLang="en-US" sz="800" baseline="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756A5-ACA8-0E89-7DB2-8B08572CC77F}"/>
              </a:ext>
            </a:extLst>
          </p:cNvPr>
          <p:cNvSpPr txBox="1"/>
          <p:nvPr/>
        </p:nvSpPr>
        <p:spPr>
          <a:xfrm>
            <a:off x="3886200" y="596068"/>
            <a:ext cx="2362200" cy="4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defRPr/>
            </a:pP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Code test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CAE4B98-E0DC-61A6-DF6B-5FA621C31E5F}"/>
              </a:ext>
            </a:extLst>
          </p:cNvPr>
          <p:cNvGrpSpPr/>
          <p:nvPr/>
        </p:nvGrpSpPr>
        <p:grpSpPr>
          <a:xfrm>
            <a:off x="-120289" y="1133327"/>
            <a:ext cx="5736253" cy="438425"/>
            <a:chOff x="7623792" y="5225759"/>
            <a:chExt cx="971783" cy="43842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9EC69FB-8BB6-F045-FA77-AD36D7E11F06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795F6A4-EEA0-88FD-4638-C173F980CCEA}"/>
                </a:ext>
              </a:extLst>
            </p:cNvPr>
            <p:cNvSpPr txBox="1"/>
            <p:nvPr/>
          </p:nvSpPr>
          <p:spPr>
            <a:xfrm>
              <a:off x="7623792" y="5225759"/>
              <a:ext cx="968183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Runaway electron growth rate under different electric field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A578381-7FA7-420E-B823-F79CDAC86EA5}"/>
              </a:ext>
            </a:extLst>
          </p:cNvPr>
          <p:cNvSpPr txBox="1"/>
          <p:nvPr/>
        </p:nvSpPr>
        <p:spPr>
          <a:xfrm>
            <a:off x="295950" y="227880"/>
            <a:ext cx="4885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Kinetic simulation model </a:t>
            </a:r>
          </a:p>
        </p:txBody>
      </p:sp>
    </p:spTree>
    <p:extLst>
      <p:ext uri="{BB962C8B-B14F-4D97-AF65-F5344CB8AC3E}">
        <p14:creationId xmlns:p14="http://schemas.microsoft.com/office/powerpoint/2010/main" val="14782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CF50FD-E6FE-4C88-BD8B-92AB82AF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6406D6-C764-4151-B730-CD5575E0B736}"/>
              </a:ext>
            </a:extLst>
          </p:cNvPr>
          <p:cNvSpPr txBox="1"/>
          <p:nvPr/>
        </p:nvSpPr>
        <p:spPr>
          <a:xfrm>
            <a:off x="4444836" y="164936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Consider nonthermal electron only exist in core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79FCFF-7244-4D89-9FB1-DBB5A6FB2F5B}"/>
                  </a:ext>
                </a:extLst>
              </p:cNvPr>
              <p:cNvSpPr txBox="1"/>
              <p:nvPr/>
            </p:nvSpPr>
            <p:spPr>
              <a:xfrm>
                <a:off x="4776294" y="2622419"/>
                <a:ext cx="4419600" cy="295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1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Kinetic region</a:t>
                </a:r>
              </a:p>
              <a:p>
                <a:pPr marL="285744" indent="-285744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r&lt;r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Unformal parameters(E,B)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baseline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baseline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baseline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1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Thermal region</a:t>
                </a:r>
              </a:p>
              <a:p>
                <a:pPr marL="285744" indent="-285744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r&gt;r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Maxwell distribution where temperature as </a:t>
                </a:r>
                <a14:m>
                  <m:oMath xmlns:m="http://schemas.openxmlformats.org/officeDocument/2006/math">
                    <m:r>
                      <a:rPr lang="en-US" altLang="zh-CN" i="1" baseline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 baseline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baseline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baseline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 baseline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baseline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79FCFF-7244-4D89-9FB1-DBB5A6FB2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294" y="2622419"/>
                <a:ext cx="4419600" cy="2951898"/>
              </a:xfrm>
              <a:prstGeom prst="rect">
                <a:avLst/>
              </a:prstGeom>
              <a:blipFill>
                <a:blip r:embed="rId2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337B83E-75E0-46A3-A0E2-D53BFE261403}"/>
              </a:ext>
            </a:extLst>
          </p:cNvPr>
          <p:cNvSpPr txBox="1"/>
          <p:nvPr/>
        </p:nvSpPr>
        <p:spPr>
          <a:xfrm>
            <a:off x="3" y="6642556"/>
            <a:ext cx="68214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 Liu ,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“The effects of kinetic instabilities on the electron cyclotron emission from runaway electrons “,</a:t>
            </a:r>
            <a:r>
              <a:rPr lang="fr-FR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2018 Nucl. Fusion 58 096030</a:t>
            </a:r>
            <a:endParaRPr lang="zh-CN" altLang="en-US" sz="8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79B10-0958-C9BC-FDFE-C4D89A06E8EC}"/>
              </a:ext>
            </a:extLst>
          </p:cNvPr>
          <p:cNvSpPr txBox="1"/>
          <p:nvPr/>
        </p:nvSpPr>
        <p:spPr>
          <a:xfrm>
            <a:off x="-44318" y="398529"/>
            <a:ext cx="6104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Application    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C032AE-67BA-A875-9DC7-D92D324F0778}"/>
              </a:ext>
            </a:extLst>
          </p:cNvPr>
          <p:cNvGrpSpPr/>
          <p:nvPr/>
        </p:nvGrpSpPr>
        <p:grpSpPr>
          <a:xfrm>
            <a:off x="71832" y="1107452"/>
            <a:ext cx="2899968" cy="688445"/>
            <a:chOff x="7657080" y="5189944"/>
            <a:chExt cx="969650" cy="51674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48024D8-EAFA-54A6-8178-44E031815876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729B460-6EF2-6F00-D5C6-1E7756118C2E}"/>
                </a:ext>
              </a:extLst>
            </p:cNvPr>
            <p:cNvSpPr txBox="1"/>
            <p:nvPr/>
          </p:nvSpPr>
          <p:spPr>
            <a:xfrm>
              <a:off x="7657080" y="5189944"/>
              <a:ext cx="969650" cy="5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different region setup in Tokamak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69517C-71C8-44E4-B901-5032617DDA77}"/>
              </a:ext>
            </a:extLst>
          </p:cNvPr>
          <p:cNvGrpSpPr/>
          <p:nvPr/>
        </p:nvGrpSpPr>
        <p:grpSpPr>
          <a:xfrm>
            <a:off x="-704612" y="2068355"/>
            <a:ext cx="6017848" cy="3992998"/>
            <a:chOff x="-1097775" y="1574321"/>
            <a:chExt cx="6324642" cy="447841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07966C1-CAE2-4E4E-A885-EC43D8F9D630}"/>
                </a:ext>
              </a:extLst>
            </p:cNvPr>
            <p:cNvGrpSpPr/>
            <p:nvPr/>
          </p:nvGrpSpPr>
          <p:grpSpPr>
            <a:xfrm>
              <a:off x="62618" y="1715668"/>
              <a:ext cx="5164249" cy="4337064"/>
              <a:chOff x="467220" y="1275073"/>
              <a:chExt cx="5164249" cy="433706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69304E8-EF90-478C-8FC1-8DE22393DBFA}"/>
                  </a:ext>
                </a:extLst>
              </p:cNvPr>
              <p:cNvGrpSpPr/>
              <p:nvPr/>
            </p:nvGrpSpPr>
            <p:grpSpPr>
              <a:xfrm>
                <a:off x="467220" y="1275073"/>
                <a:ext cx="5164249" cy="4337064"/>
                <a:chOff x="117222" y="1121683"/>
                <a:chExt cx="5164249" cy="4337064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EAB7FC0E-5E91-49C4-954F-41879505DA83}"/>
                    </a:ext>
                  </a:extLst>
                </p:cNvPr>
                <p:cNvGrpSpPr/>
                <p:nvPr/>
              </p:nvGrpSpPr>
              <p:grpSpPr>
                <a:xfrm>
                  <a:off x="117222" y="1121683"/>
                  <a:ext cx="5164249" cy="4337064"/>
                  <a:chOff x="157862" y="1355363"/>
                  <a:chExt cx="5164249" cy="433706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53711BA5-8E61-4648-8915-0B6246A060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862" y="1355363"/>
                        <a:ext cx="10160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𝑍</m:t>
                              </m:r>
                            </m:oMath>
                          </m:oMathPara>
                        </a14:m>
                        <a:endPara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53711BA5-8E61-4648-8915-0B6246A060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7862" y="1355363"/>
                        <a:ext cx="1016000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D6C14C94-3F42-4270-B63A-F8F6FAE6EFB0}"/>
                      </a:ext>
                    </a:extLst>
                  </p:cNvPr>
                  <p:cNvGrpSpPr/>
                  <p:nvPr/>
                </p:nvGrpSpPr>
                <p:grpSpPr>
                  <a:xfrm>
                    <a:off x="797560" y="1541817"/>
                    <a:ext cx="4524551" cy="4150610"/>
                    <a:chOff x="1000760" y="1518670"/>
                    <a:chExt cx="4524551" cy="4150610"/>
                  </a:xfrm>
                </p:grpSpPr>
                <p:grpSp>
                  <p:nvGrpSpPr>
                    <p:cNvPr id="27" name="组合 26">
                      <a:extLst>
                        <a:ext uri="{FF2B5EF4-FFF2-40B4-BE49-F238E27FC236}">
                          <a16:creationId xmlns:a16="http://schemas.microsoft.com/office/drawing/2014/main" id="{311C65B8-1520-4097-86F3-657E855E2F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0760" y="1778000"/>
                      <a:ext cx="3891280" cy="3891280"/>
                      <a:chOff x="1209040" y="2199640"/>
                      <a:chExt cx="2804160" cy="2804160"/>
                    </a:xfrm>
                  </p:grpSpPr>
                  <p:sp>
                    <p:nvSpPr>
                      <p:cNvPr id="34" name="椭圆 33">
                        <a:extLst>
                          <a:ext uri="{FF2B5EF4-FFF2-40B4-BE49-F238E27FC236}">
                            <a16:creationId xmlns:a16="http://schemas.microsoft.com/office/drawing/2014/main" id="{4ADF6397-101C-4341-B6D9-084D871235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9040" y="2199640"/>
                        <a:ext cx="2804160" cy="2804160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77000">
                            <a:schemeClr val="bg1">
                              <a:alpha val="0"/>
                            </a:schemeClr>
                          </a:gs>
                          <a:gs pos="51000">
                            <a:srgbClr val="23A1ED"/>
                          </a:gs>
                          <a:gs pos="22000">
                            <a:srgbClr val="1A32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椭圆 34">
                        <a:extLst>
                          <a:ext uri="{FF2B5EF4-FFF2-40B4-BE49-F238E27FC236}">
                            <a16:creationId xmlns:a16="http://schemas.microsoft.com/office/drawing/2014/main" id="{64158198-33FC-49A5-A234-E41CAA2A62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1520" y="2992120"/>
                        <a:ext cx="1219200" cy="1219200"/>
                      </a:xfrm>
                      <a:prstGeom prst="ellipse">
                        <a:avLst/>
                      </a:prstGeom>
                      <a:solidFill>
                        <a:srgbClr val="C8501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ED1C359E-DF10-490F-9F43-59E1EF7B4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6605" y="2992405"/>
                      <a:ext cx="1111213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+mn-lt"/>
                          <a:ea typeface="宋体" panose="02010600030101010101" pitchFamily="2" charset="-122"/>
                        </a:rPr>
                        <a:t>Thermal region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+mn-lt"/>
                        <a:ea typeface="宋体" panose="02010600030101010101" pitchFamily="2" charset="-122"/>
                      </a:endParaRPr>
                    </a:p>
                  </p:txBody>
                </p:sp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D9948267-C4ED-4CAC-93A3-90537A4520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05812" y="5015733"/>
                      <a:ext cx="3897988" cy="5599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箭头连接符 29">
                      <a:extLst>
                        <a:ext uri="{FF2B5EF4-FFF2-40B4-BE49-F238E27FC236}">
                          <a16:creationId xmlns:a16="http://schemas.microsoft.com/office/drawing/2014/main" id="{9912C22A-DFE9-4376-AE7B-96EEA8AF3C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-836139" y="3439665"/>
                      <a:ext cx="3897988" cy="5599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文本框 30">
                          <a:extLst>
                            <a:ext uri="{FF2B5EF4-FFF2-40B4-BE49-F238E27FC236}">
                              <a16:creationId xmlns:a16="http://schemas.microsoft.com/office/drawing/2014/main" id="{20F4D469-290E-48BD-8126-C1A87E0C83C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09311" y="5197336"/>
                          <a:ext cx="101600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" name="文本框 14">
                          <a:extLst>
                            <a:ext uri="{FF2B5EF4-FFF2-40B4-BE49-F238E27FC236}">
                              <a16:creationId xmlns:a16="http://schemas.microsoft.com/office/drawing/2014/main" id="{FCDB3084-BB31-4752-A9AD-01D3328F9A5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09311" y="5197336"/>
                          <a:ext cx="1016000" cy="369332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直接连接符 31">
                      <a:extLst>
                        <a:ext uri="{FF2B5EF4-FFF2-40B4-BE49-F238E27FC236}">
                          <a16:creationId xmlns:a16="http://schemas.microsoft.com/office/drawing/2014/main" id="{C23DFD1F-946D-4407-A376-2FD2C1AEA949}"/>
                        </a:ext>
                      </a:extLst>
                    </p:cNvPr>
                    <p:cNvCxnSpPr>
                      <a:stCxn id="34" idx="4"/>
                      <a:endCxn id="34" idx="0"/>
                    </p:cNvCxnSpPr>
                    <p:nvPr/>
                  </p:nvCxnSpPr>
                  <p:spPr>
                    <a:xfrm flipV="1">
                      <a:off x="2946400" y="1778000"/>
                      <a:ext cx="0" cy="389128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AD892859-96C0-42B9-AF0C-0F4E7B895C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397" y="3341677"/>
                      <a:ext cx="127508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+mn-lt"/>
                          <a:ea typeface="宋体" panose="02010600030101010101" pitchFamily="2" charset="-122"/>
                        </a:rPr>
                        <a:t>Kinetic region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+mn-lt"/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EE008B0D-B453-4970-97BF-5A6BA20E91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0826" y="4286263"/>
                      <a:ext cx="1016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EE008B0D-B453-4970-97BF-5A6BA20E91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0826" y="4286263"/>
                      <a:ext cx="1016000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351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69CAD3AC-08B9-476B-BF81-326F1A1F0C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2558" y="3016322"/>
                <a:ext cx="446775" cy="650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69833AB6-52FF-41FF-8359-51B46F4653D9}"/>
                      </a:ext>
                    </a:extLst>
                  </p:cNvPr>
                  <p:cNvSpPr txBox="1"/>
                  <p:nvPr/>
                </p:nvSpPr>
                <p:spPr>
                  <a:xfrm>
                    <a:off x="3043857" y="2876122"/>
                    <a:ext cx="41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0301DF32-CCB4-44FA-8C79-83312D408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3857" y="2876122"/>
                    <a:ext cx="41656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08D954C8-EF6B-4751-B897-8556CDDBDD5A}"/>
                  </a:ext>
                </a:extLst>
              </p:cNvPr>
              <p:cNvCxnSpPr/>
              <p:nvPr/>
            </p:nvCxnSpPr>
            <p:spPr>
              <a:xfrm flipV="1">
                <a:off x="3043857" y="3371857"/>
                <a:ext cx="1954341" cy="2946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BC5C82AF-4C4E-464B-8A5E-9B3CF8BB58B9}"/>
                      </a:ext>
                    </a:extLst>
                  </p:cNvPr>
                  <p:cNvSpPr txBox="1"/>
                  <p:nvPr/>
                </p:nvSpPr>
                <p:spPr>
                  <a:xfrm>
                    <a:off x="4551158" y="3429000"/>
                    <a:ext cx="3352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0EAE37F6-938B-44F0-9A2C-EDC5ECB0B1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158" y="3429000"/>
                    <a:ext cx="33528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CA93BE9-72CF-4DA3-929E-688F7E2B2A65}"/>
                </a:ext>
              </a:extLst>
            </p:cNvPr>
            <p:cNvSpPr/>
            <p:nvPr/>
          </p:nvSpPr>
          <p:spPr>
            <a:xfrm>
              <a:off x="2615657" y="1574321"/>
              <a:ext cx="1941534" cy="2267211"/>
            </a:xfrm>
            <a:custGeom>
              <a:avLst/>
              <a:gdLst>
                <a:gd name="connsiteX0" fmla="*/ 1941534 w 1941534"/>
                <a:gd name="connsiteY0" fmla="*/ 2267211 h 2267211"/>
                <a:gd name="connsiteX1" fmla="*/ 1377863 w 1941534"/>
                <a:gd name="connsiteY1" fmla="*/ 776614 h 2267211"/>
                <a:gd name="connsiteX2" fmla="*/ 0 w 1941534"/>
                <a:gd name="connsiteY2" fmla="*/ 0 h 226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534" h="2267211">
                  <a:moveTo>
                    <a:pt x="1941534" y="2267211"/>
                  </a:moveTo>
                  <a:cubicBezTo>
                    <a:pt x="1821493" y="1710846"/>
                    <a:pt x="1701452" y="1154482"/>
                    <a:pt x="1377863" y="776614"/>
                  </a:cubicBezTo>
                  <a:cubicBezTo>
                    <a:pt x="1054274" y="398746"/>
                    <a:pt x="527137" y="199373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822D004-0150-4752-A23E-566449A6335A}"/>
                </a:ext>
              </a:extLst>
            </p:cNvPr>
            <p:cNvSpPr/>
            <p:nvPr/>
          </p:nvSpPr>
          <p:spPr>
            <a:xfrm>
              <a:off x="-1097775" y="2434249"/>
              <a:ext cx="1941533" cy="2267211"/>
            </a:xfrm>
            <a:custGeom>
              <a:avLst/>
              <a:gdLst>
                <a:gd name="connsiteX0" fmla="*/ 1941534 w 1941534"/>
                <a:gd name="connsiteY0" fmla="*/ 2267211 h 2267211"/>
                <a:gd name="connsiteX1" fmla="*/ 1377863 w 1941534"/>
                <a:gd name="connsiteY1" fmla="*/ 776614 h 2267211"/>
                <a:gd name="connsiteX2" fmla="*/ 0 w 1941534"/>
                <a:gd name="connsiteY2" fmla="*/ 0 h 226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1534" h="2267211">
                  <a:moveTo>
                    <a:pt x="1941534" y="2267211"/>
                  </a:moveTo>
                  <a:cubicBezTo>
                    <a:pt x="1821493" y="1710846"/>
                    <a:pt x="1701452" y="1154482"/>
                    <a:pt x="1377863" y="776614"/>
                  </a:cubicBezTo>
                  <a:cubicBezTo>
                    <a:pt x="1054274" y="398746"/>
                    <a:pt x="527137" y="199373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0A4D569B-A239-4468-936B-1DB94912B2BE}"/>
              </a:ext>
            </a:extLst>
          </p:cNvPr>
          <p:cNvSpPr/>
          <p:nvPr/>
        </p:nvSpPr>
        <p:spPr>
          <a:xfrm>
            <a:off x="1094383" y="2568769"/>
            <a:ext cx="3581662" cy="36511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2CB8DB-C7E8-4F69-8872-EB1C208FD549}"/>
              </a:ext>
            </a:extLst>
          </p:cNvPr>
          <p:cNvSpPr txBox="1"/>
          <p:nvPr/>
        </p:nvSpPr>
        <p:spPr>
          <a:xfrm>
            <a:off x="2851142" y="618132"/>
            <a:ext cx="3549657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defRPr/>
            </a:pP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Tokamak discharge analysis</a:t>
            </a:r>
            <a:endParaRPr lang="zh-CN" altLang="en-US" baseline="0" dirty="0">
              <a:solidFill>
                <a:schemeClr val="bg1"/>
              </a:solidFill>
              <a:latin typeface="Georgia" panose="02040502050405020303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67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DC8C55-4DB1-4DC6-9DBB-83BC25EF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93E97D-901E-4EAD-ADE9-3427ED5F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3" y="1150605"/>
            <a:ext cx="3983489" cy="5252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C616DD-AB8B-43D9-9CE0-48FA028C8BF9}"/>
                  </a:ext>
                </a:extLst>
              </p:cNvPr>
              <p:cNvSpPr txBox="1"/>
              <p:nvPr/>
            </p:nvSpPr>
            <p:spPr>
              <a:xfrm>
                <a:off x="4135890" y="1246738"/>
                <a:ext cx="4745644" cy="2120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Experiment setup</a:t>
                </a:r>
                <a:r>
                  <a:rPr lang="zh-CN" altLang="en-US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During platform of discharge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Constant </a:t>
                </a:r>
                <a:r>
                  <a:rPr lang="en-US" altLang="zh-CN" baseline="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𝑒</m:t>
                        </m:r>
                      </m:sub>
                    </m:sSub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~0.8−1.0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𝑘𝑒𝑉</m:t>
                    </m:r>
                  </m:oMath>
                </a14:m>
                <a:endPara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Scan density :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baseline="0" dirty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n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𝑒</m:t>
                        </m:r>
                      </m:sub>
                    </m:sSub>
                    <m:r>
                      <a:rPr lang="en-US" altLang="zh-CN" b="0" i="1" baseline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i="1" baseline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0.7−0.4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19</m:t>
                        </m:r>
                      </m:sup>
                    </m:sSup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/</m:t>
                    </m:r>
                    <m:sSup>
                      <m:sSup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𝑚</m:t>
                        </m:r>
                      </m:e>
                      <m:sup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Toroidal magnetic field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aseline="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1.7</m:t>
                    </m:r>
                    <m:r>
                      <a:rPr lang="en-US" altLang="zh-CN" baseline="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zh-CN" altLang="en-US" baseline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C616DD-AB8B-43D9-9CE0-48FA028C8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90" y="1246738"/>
                <a:ext cx="4745644" cy="2120709"/>
              </a:xfrm>
              <a:prstGeom prst="rect">
                <a:avLst/>
              </a:prstGeom>
              <a:blipFill>
                <a:blip r:embed="rId3"/>
                <a:stretch>
                  <a:fillRect l="-1027" b="-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2441FAB-94B5-43A3-B154-9A951161998F}"/>
              </a:ext>
            </a:extLst>
          </p:cNvPr>
          <p:cNvSpPr txBox="1"/>
          <p:nvPr/>
        </p:nvSpPr>
        <p:spPr>
          <a:xfrm>
            <a:off x="4126742" y="3259702"/>
            <a:ext cx="4326544" cy="12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phenomenon</a:t>
            </a:r>
            <a:r>
              <a: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aseline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t=5s    </a:t>
            </a:r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HXR linearly increases</a:t>
            </a:r>
          </a:p>
          <a:p>
            <a:pPr algn="l">
              <a:lnSpc>
                <a:spcPct val="150000"/>
              </a:lnSpc>
            </a:pPr>
            <a:r>
              <a:rPr lang="en-US" altLang="zh-CN" baseline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t=7.8s </a:t>
            </a:r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ECE growth exponentially</a:t>
            </a:r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F05B5E-81F9-4775-890C-3D93265921CC}"/>
                  </a:ext>
                </a:extLst>
              </p:cNvPr>
              <p:cNvSpPr txBox="1"/>
              <p:nvPr/>
            </p:nvSpPr>
            <p:spPr>
              <a:xfrm>
                <a:off x="4120650" y="4505036"/>
                <a:ext cx="5279386" cy="2120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traditional explanation</a:t>
                </a:r>
                <a:r>
                  <a:rPr lang="zh-CN" altLang="en-US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t=5s   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𝑡h</m:t>
                        </m:r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baseline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≈16.2×</m:t>
                    </m:r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The primary runaway electron critical field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aseline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t=7.8s 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𝑡h</m:t>
                        </m:r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baseline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≈19.8×</m:t>
                    </m:r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the avalanche electron critical field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F05B5E-81F9-4775-890C-3D932659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650" y="4505036"/>
                <a:ext cx="5279386" cy="2120902"/>
              </a:xfrm>
              <a:prstGeom prst="rect">
                <a:avLst/>
              </a:prstGeom>
              <a:blipFill>
                <a:blip r:embed="rId4"/>
                <a:stretch>
                  <a:fillRect l="-1039" b="-3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D0B9412-8555-4DAB-AA26-5529CFA62C41}"/>
              </a:ext>
            </a:extLst>
          </p:cNvPr>
          <p:cNvSpPr txBox="1"/>
          <p:nvPr/>
        </p:nvSpPr>
        <p:spPr>
          <a:xfrm>
            <a:off x="0" y="6542641"/>
            <a:ext cx="7110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 altLang="zh-CN" sz="1000" dirty="0"/>
              <a:t>X. Zhu </a:t>
            </a:r>
            <a:r>
              <a:rPr lang="en-US" altLang="zh-CN" sz="1000" dirty="0"/>
              <a:t>, Observation of two threshold fields for runaway electron generation in tokamak,</a:t>
            </a:r>
            <a:r>
              <a:rPr lang="it-IT" altLang="zh-CN" sz="1000" dirty="0"/>
              <a:t>et al 2020 ,Nucl. Fusion ,60 084002</a:t>
            </a:r>
            <a:endParaRPr lang="zh-CN" altLang="en-US" sz="1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EFDE3D-2333-7BDE-02A5-7D704591C6DD}"/>
              </a:ext>
            </a:extLst>
          </p:cNvPr>
          <p:cNvSpPr txBox="1"/>
          <p:nvPr/>
        </p:nvSpPr>
        <p:spPr>
          <a:xfrm>
            <a:off x="3390900" y="578553"/>
            <a:ext cx="2628900" cy="4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defRPr/>
            </a:pP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EAST</a:t>
            </a:r>
            <a:r>
              <a:rPr lang="en-US" altLang="zh-CN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#53852 </a:t>
            </a: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analysis</a:t>
            </a:r>
            <a:endParaRPr lang="zh-CN" altLang="en-US" baseline="0" dirty="0">
              <a:solidFill>
                <a:schemeClr val="bg1"/>
              </a:solidFill>
              <a:latin typeface="Georgia" panose="02040502050405020303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115474-BBBF-4D62-A304-A65813DA5A1E}"/>
              </a:ext>
            </a:extLst>
          </p:cNvPr>
          <p:cNvSpPr txBox="1"/>
          <p:nvPr/>
        </p:nvSpPr>
        <p:spPr>
          <a:xfrm>
            <a:off x="0" y="232062"/>
            <a:ext cx="6104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Application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797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F6B360-80DE-4F5B-9BD7-31359FDF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205C4-A937-4C87-946D-4292CA57B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"/>
          <a:stretch/>
        </p:blipFill>
        <p:spPr>
          <a:xfrm>
            <a:off x="2369905" y="1527197"/>
            <a:ext cx="3351042" cy="5121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FB4C63-BDC2-4FED-8945-71C3619B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67" y="1527197"/>
            <a:ext cx="3249468" cy="2600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48F86A-1853-433C-B08C-CF3BCC8368D4}"/>
              </a:ext>
            </a:extLst>
          </p:cNvPr>
          <p:cNvSpPr txBox="1"/>
          <p:nvPr/>
        </p:nvSpPr>
        <p:spPr>
          <a:xfrm>
            <a:off x="-97854" y="1110568"/>
            <a:ext cx="538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Magnetic perturbation with ECE evolution</a:t>
            </a:r>
            <a:endParaRPr lang="zh-CN" altLang="en-US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198763-C996-407E-AF1A-08EA41A0D9E7}"/>
              </a:ext>
            </a:extLst>
          </p:cNvPr>
          <p:cNvSpPr txBox="1"/>
          <p:nvPr/>
        </p:nvSpPr>
        <p:spPr>
          <a:xfrm>
            <a:off x="5943600" y="4720589"/>
            <a:ext cx="299633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the electron cyclotron emission associate with magnetic perturbation</a:t>
            </a:r>
            <a:r>
              <a:rPr lang="zh-CN" altLang="en-US" b="1" baseline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FFD27B-FDF3-C4D8-0642-4E3E3453A37B}"/>
              </a:ext>
            </a:extLst>
          </p:cNvPr>
          <p:cNvGrpSpPr/>
          <p:nvPr/>
        </p:nvGrpSpPr>
        <p:grpSpPr>
          <a:xfrm>
            <a:off x="76201" y="3505201"/>
            <a:ext cx="2794312" cy="1289905"/>
            <a:chOff x="76200" y="3505200"/>
            <a:chExt cx="2794311" cy="128990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E7E0D1-6594-48B3-8E90-B39DF50F7D53}"/>
                </a:ext>
              </a:extLst>
            </p:cNvPr>
            <p:cNvSpPr txBox="1"/>
            <p:nvPr/>
          </p:nvSpPr>
          <p:spPr>
            <a:xfrm>
              <a:off x="89494" y="3505200"/>
              <a:ext cx="2781017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Magnetic perturbation decease ,ECE intensity increase</a:t>
              </a:r>
              <a:endPara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BE52B1-A28C-6143-CBF0-0EF7780A3B92}"/>
                </a:ext>
              </a:extLst>
            </p:cNvPr>
            <p:cNvSpPr txBox="1"/>
            <p:nvPr/>
          </p:nvSpPr>
          <p:spPr>
            <a:xfrm>
              <a:off x="76200" y="3505200"/>
              <a:ext cx="399342" cy="369332"/>
            </a:xfrm>
            <a:custGeom>
              <a:avLst/>
              <a:gdLst/>
              <a:ahLst/>
              <a:cxnLst/>
              <a:rect l="l" t="t" r="r" b="b"/>
              <a:pathLst>
                <a:path w="127932" h="118318">
                  <a:moveTo>
                    <a:pt x="117086" y="0"/>
                  </a:moveTo>
                  <a:lnTo>
                    <a:pt x="127932" y="17254"/>
                  </a:lnTo>
                  <a:cubicBezTo>
                    <a:pt x="118894" y="21034"/>
                    <a:pt x="112238" y="26662"/>
                    <a:pt x="107966" y="34139"/>
                  </a:cubicBezTo>
                  <a:cubicBezTo>
                    <a:pt x="103693" y="41616"/>
                    <a:pt x="101310" y="52503"/>
                    <a:pt x="100817" y="66800"/>
                  </a:cubicBezTo>
                  <a:lnTo>
                    <a:pt x="123988" y="66800"/>
                  </a:lnTo>
                  <a:lnTo>
                    <a:pt x="123988" y="118318"/>
                  </a:lnTo>
                  <a:lnTo>
                    <a:pt x="76414" y="118318"/>
                  </a:lnTo>
                  <a:lnTo>
                    <a:pt x="76414" y="77646"/>
                  </a:lnTo>
                  <a:cubicBezTo>
                    <a:pt x="76414" y="55626"/>
                    <a:pt x="79044" y="39686"/>
                    <a:pt x="84302" y="29826"/>
                  </a:cubicBezTo>
                  <a:cubicBezTo>
                    <a:pt x="91204" y="16679"/>
                    <a:pt x="102132" y="6737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4"/>
                  </a:lnTo>
                  <a:cubicBezTo>
                    <a:pt x="42480" y="21034"/>
                    <a:pt x="35824" y="26662"/>
                    <a:pt x="31552" y="34139"/>
                  </a:cubicBezTo>
                  <a:cubicBezTo>
                    <a:pt x="27279" y="41616"/>
                    <a:pt x="24896" y="52503"/>
                    <a:pt x="24403" y="66800"/>
                  </a:cubicBezTo>
                  <a:lnTo>
                    <a:pt x="47574" y="66800"/>
                  </a:lnTo>
                  <a:lnTo>
                    <a:pt x="47574" y="118318"/>
                  </a:lnTo>
                  <a:lnTo>
                    <a:pt x="0" y="118318"/>
                  </a:lnTo>
                  <a:lnTo>
                    <a:pt x="0" y="77646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79"/>
                    <a:pt x="25718" y="6737"/>
                    <a:pt x="4067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41B886-67C9-89EB-B640-E4D60E5D0D47}"/>
                </a:ext>
              </a:extLst>
            </p:cNvPr>
            <p:cNvSpPr txBox="1"/>
            <p:nvPr/>
          </p:nvSpPr>
          <p:spPr>
            <a:xfrm rot="10800000">
              <a:off x="2120004" y="4179608"/>
              <a:ext cx="399342" cy="369332"/>
            </a:xfrm>
            <a:custGeom>
              <a:avLst/>
              <a:gdLst/>
              <a:ahLst/>
              <a:cxnLst/>
              <a:rect l="l" t="t" r="r" b="b"/>
              <a:pathLst>
                <a:path w="127932" h="118318">
                  <a:moveTo>
                    <a:pt x="117086" y="0"/>
                  </a:moveTo>
                  <a:lnTo>
                    <a:pt x="127932" y="17254"/>
                  </a:lnTo>
                  <a:cubicBezTo>
                    <a:pt x="118894" y="21034"/>
                    <a:pt x="112238" y="26662"/>
                    <a:pt x="107966" y="34139"/>
                  </a:cubicBezTo>
                  <a:cubicBezTo>
                    <a:pt x="103693" y="41616"/>
                    <a:pt x="101310" y="52503"/>
                    <a:pt x="100817" y="66800"/>
                  </a:cubicBezTo>
                  <a:lnTo>
                    <a:pt x="123988" y="66800"/>
                  </a:lnTo>
                  <a:lnTo>
                    <a:pt x="123988" y="118318"/>
                  </a:lnTo>
                  <a:lnTo>
                    <a:pt x="76414" y="118318"/>
                  </a:lnTo>
                  <a:lnTo>
                    <a:pt x="76414" y="77646"/>
                  </a:lnTo>
                  <a:cubicBezTo>
                    <a:pt x="76414" y="55626"/>
                    <a:pt x="79044" y="39686"/>
                    <a:pt x="84302" y="29826"/>
                  </a:cubicBezTo>
                  <a:cubicBezTo>
                    <a:pt x="91204" y="16679"/>
                    <a:pt x="102132" y="6737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4"/>
                  </a:lnTo>
                  <a:cubicBezTo>
                    <a:pt x="42480" y="21034"/>
                    <a:pt x="35824" y="26662"/>
                    <a:pt x="31552" y="34139"/>
                  </a:cubicBezTo>
                  <a:cubicBezTo>
                    <a:pt x="27279" y="41616"/>
                    <a:pt x="24896" y="52503"/>
                    <a:pt x="24403" y="66800"/>
                  </a:cubicBezTo>
                  <a:lnTo>
                    <a:pt x="47574" y="66800"/>
                  </a:lnTo>
                  <a:lnTo>
                    <a:pt x="47574" y="118318"/>
                  </a:lnTo>
                  <a:lnTo>
                    <a:pt x="0" y="118318"/>
                  </a:lnTo>
                  <a:lnTo>
                    <a:pt x="0" y="77646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79"/>
                    <a:pt x="25718" y="6737"/>
                    <a:pt x="4067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7F9B876-97BE-4D9C-85EC-6793E3BDEE3C}"/>
              </a:ext>
            </a:extLst>
          </p:cNvPr>
          <p:cNvSpPr txBox="1"/>
          <p:nvPr/>
        </p:nvSpPr>
        <p:spPr>
          <a:xfrm>
            <a:off x="25400" y="375280"/>
            <a:ext cx="6104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Application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103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19CA-748E-3145-670C-CA518C05C466}"/>
              </a:ext>
            </a:extLst>
          </p:cNvPr>
          <p:cNvGrpSpPr/>
          <p:nvPr/>
        </p:nvGrpSpPr>
        <p:grpSpPr>
          <a:xfrm>
            <a:off x="5214566" y="1483783"/>
            <a:ext cx="3652468" cy="5029200"/>
            <a:chOff x="5096795" y="1143000"/>
            <a:chExt cx="4051380" cy="557847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FD8EBF8-25A5-4006-8C93-2D14C9828582}"/>
                </a:ext>
              </a:extLst>
            </p:cNvPr>
            <p:cNvGrpSpPr/>
            <p:nvPr/>
          </p:nvGrpSpPr>
          <p:grpSpPr>
            <a:xfrm>
              <a:off x="5096795" y="1143000"/>
              <a:ext cx="4051380" cy="5578475"/>
              <a:chOff x="6329684" y="863361"/>
              <a:chExt cx="4389500" cy="579942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411199D-F38A-4DCB-A149-FD0211ABA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3204" y="863361"/>
                <a:ext cx="3413755" cy="2648821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7224727-A04B-4008-926B-3152E89FA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9684" y="3561172"/>
                <a:ext cx="4389500" cy="3101609"/>
              </a:xfrm>
              <a:prstGeom prst="rect">
                <a:avLst/>
              </a:prstGeom>
            </p:spPr>
          </p:pic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59C4A15-A307-4019-8086-6E55FE67448E}"/>
                </a:ext>
              </a:extLst>
            </p:cNvPr>
            <p:cNvSpPr/>
            <p:nvPr/>
          </p:nvSpPr>
          <p:spPr>
            <a:xfrm rot="504297">
              <a:off x="5337436" y="2312949"/>
              <a:ext cx="711200" cy="522112"/>
            </a:xfrm>
            <a:custGeom>
              <a:avLst/>
              <a:gdLst>
                <a:gd name="connsiteX0" fmla="*/ 0 w 711200"/>
                <a:gd name="connsiteY0" fmla="*/ 381696 h 381696"/>
                <a:gd name="connsiteX1" fmla="*/ 426720 w 711200"/>
                <a:gd name="connsiteY1" fmla="*/ 15936 h 381696"/>
                <a:gd name="connsiteX2" fmla="*/ 711200 w 711200"/>
                <a:gd name="connsiteY2" fmla="*/ 66736 h 381696"/>
                <a:gd name="connsiteX0" fmla="*/ 0 w 711200"/>
                <a:gd name="connsiteY0" fmla="*/ 316435 h 316435"/>
                <a:gd name="connsiteX1" fmla="*/ 333981 w 711200"/>
                <a:gd name="connsiteY1" fmla="*/ 87621 h 316435"/>
                <a:gd name="connsiteX2" fmla="*/ 711200 w 711200"/>
                <a:gd name="connsiteY2" fmla="*/ 1475 h 3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316435">
                  <a:moveTo>
                    <a:pt x="0" y="316435"/>
                  </a:moveTo>
                  <a:cubicBezTo>
                    <a:pt x="154093" y="159801"/>
                    <a:pt x="215448" y="140114"/>
                    <a:pt x="333981" y="87621"/>
                  </a:cubicBezTo>
                  <a:cubicBezTo>
                    <a:pt x="452514" y="35128"/>
                    <a:pt x="641773" y="-8685"/>
                    <a:pt x="711200" y="1475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2FDC760-78C2-4400-9C96-516C9ED0CBAD}"/>
                </a:ext>
              </a:extLst>
            </p:cNvPr>
            <p:cNvSpPr/>
            <p:nvPr/>
          </p:nvSpPr>
          <p:spPr>
            <a:xfrm rot="1575995">
              <a:off x="5458986" y="4245679"/>
              <a:ext cx="711200" cy="522112"/>
            </a:xfrm>
            <a:custGeom>
              <a:avLst/>
              <a:gdLst>
                <a:gd name="connsiteX0" fmla="*/ 0 w 711200"/>
                <a:gd name="connsiteY0" fmla="*/ 381696 h 381696"/>
                <a:gd name="connsiteX1" fmla="*/ 426720 w 711200"/>
                <a:gd name="connsiteY1" fmla="*/ 15936 h 381696"/>
                <a:gd name="connsiteX2" fmla="*/ 711200 w 711200"/>
                <a:gd name="connsiteY2" fmla="*/ 66736 h 381696"/>
                <a:gd name="connsiteX0" fmla="*/ 0 w 711200"/>
                <a:gd name="connsiteY0" fmla="*/ 316435 h 316435"/>
                <a:gd name="connsiteX1" fmla="*/ 333981 w 711200"/>
                <a:gd name="connsiteY1" fmla="*/ 87621 h 316435"/>
                <a:gd name="connsiteX2" fmla="*/ 711200 w 711200"/>
                <a:gd name="connsiteY2" fmla="*/ 1475 h 3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316435">
                  <a:moveTo>
                    <a:pt x="0" y="316435"/>
                  </a:moveTo>
                  <a:cubicBezTo>
                    <a:pt x="154093" y="159801"/>
                    <a:pt x="215448" y="140114"/>
                    <a:pt x="333981" y="87621"/>
                  </a:cubicBezTo>
                  <a:cubicBezTo>
                    <a:pt x="452514" y="35128"/>
                    <a:pt x="641773" y="-8685"/>
                    <a:pt x="711200" y="1475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6E2D40-C2C3-4850-9C51-222FFA12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346942-7328-4962-8E77-147245462E19}"/>
                  </a:ext>
                </a:extLst>
              </p:cNvPr>
              <p:cNvSpPr txBox="1"/>
              <p:nvPr/>
            </p:nvSpPr>
            <p:spPr>
              <a:xfrm>
                <a:off x="35560" y="1825714"/>
                <a:ext cx="4886625" cy="1156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</a:t>
                </a:r>
              </a:p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Constant parameters</a:t>
                </a:r>
                <a:r>
                  <a:rPr lang="zh-CN" altLang="en-US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=0.9</m:t>
                    </m:r>
                    <m:r>
                      <a:rPr lang="en-US" altLang="zh-CN" sz="16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𝐾𝑒𝑣</m:t>
                    </m:r>
                    <m:r>
                      <a:rPr lang="en-US" altLang="zh-CN" sz="16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=1.73 </m:t>
                    </m:r>
                    <m:r>
                      <a:rPr lang="en-US" altLang="zh-CN" sz="16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16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Evolution parameters</a:t>
                </a:r>
                <a:r>
                  <a:rPr lang="zh-CN" altLang="en-US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600" baseline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Eloop,&lt;n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&gt;,δB/B</a:t>
                </a:r>
                <a:endParaRPr lang="zh-CN" altLang="en-US" sz="1600" baseline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346942-7328-4962-8E77-14724546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" y="1825714"/>
                <a:ext cx="4886625" cy="1156727"/>
              </a:xfrm>
              <a:prstGeom prst="rect">
                <a:avLst/>
              </a:prstGeom>
              <a:blipFill>
                <a:blip r:embed="rId4"/>
                <a:stretch>
                  <a:fillRect l="-749" b="-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D804D60-6D31-2ED7-2979-84E4011BF2A6}"/>
              </a:ext>
            </a:extLst>
          </p:cNvPr>
          <p:cNvGrpSpPr/>
          <p:nvPr/>
        </p:nvGrpSpPr>
        <p:grpSpPr>
          <a:xfrm>
            <a:off x="142578" y="1208520"/>
            <a:ext cx="5569527" cy="1119511"/>
            <a:chOff x="149351" y="1146247"/>
            <a:chExt cx="5569527" cy="1119510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E86E092-B48B-41B0-802D-2FDC793E3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351" y="1146247"/>
              <a:ext cx="5569527" cy="457200"/>
            </a:xfrm>
            <a:prstGeom prst="rect">
              <a:avLst/>
            </a:prstGeom>
          </p:spPr>
        </p:pic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F89F324E-412E-456C-8358-A66D99AEBBB6}"/>
                </a:ext>
              </a:extLst>
            </p:cNvPr>
            <p:cNvSpPr/>
            <p:nvPr/>
          </p:nvSpPr>
          <p:spPr bwMode="auto">
            <a:xfrm rot="16200000">
              <a:off x="4648200" y="1667825"/>
              <a:ext cx="304800" cy="152400"/>
            </a:xfrm>
            <a:prstGeom prst="rightArrow">
              <a:avLst/>
            </a:prstGeom>
            <a:solidFill>
              <a:srgbClr val="7CBA8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B7C628-F50D-44F2-8ACE-C95C2A053287}"/>
                </a:ext>
              </a:extLst>
            </p:cNvPr>
            <p:cNvSpPr txBox="1"/>
            <p:nvPr/>
          </p:nvSpPr>
          <p:spPr>
            <a:xfrm>
              <a:off x="4418409" y="1896425"/>
              <a:ext cx="764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solidFill>
                    <a:srgbClr val="7CBA8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ON</a:t>
              </a:r>
              <a:endParaRPr lang="zh-CN" altLang="en-US" b="1" baseline="0" dirty="0">
                <a:solidFill>
                  <a:srgbClr val="7CBA83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E9046DC-1718-4852-8BA6-61B013CCF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68" y="2946019"/>
            <a:ext cx="3538835" cy="35981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DB5EC32-9A3A-453F-939B-DF2C26F28F32}"/>
              </a:ext>
            </a:extLst>
          </p:cNvPr>
          <p:cNvSpPr txBox="1"/>
          <p:nvPr/>
        </p:nvSpPr>
        <p:spPr>
          <a:xfrm>
            <a:off x="25400" y="375280"/>
            <a:ext cx="6104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Application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1C7B3F-C121-4F22-855C-B7426A3E0E05}"/>
                  </a:ext>
                </a:extLst>
              </p:cNvPr>
              <p:cNvSpPr txBox="1"/>
              <p:nvPr/>
            </p:nvSpPr>
            <p:spPr>
              <a:xfrm>
                <a:off x="142574" y="1777243"/>
                <a:ext cx="663922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6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</a:t>
                </a:r>
                <a:r>
                  <a:rPr lang="zh-CN" altLang="en-US" sz="16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6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Constant parameters</a:t>
                </a:r>
                <a:r>
                  <a:rPr lang="zh-CN" altLang="en-US" sz="16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baseline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baseline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 baseline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=0.9</m:t>
                    </m:r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𝐾𝑒𝑣</m:t>
                    </m:r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baseline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baseline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 baseline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=1.73 </m:t>
                    </m:r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i="1" baseline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16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δB</m:t>
                    </m:r>
                    <m:r>
                      <m:rPr>
                        <m:nor/>
                      </m:rPr>
                      <a:rPr lang="en-US" altLang="zh-CN" sz="16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altLang="zh-CN" sz="16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en-US" altLang="zh-CN" sz="1600" baseline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Evolution parameters </a:t>
                </a:r>
                <a:r>
                  <a:rPr lang="zh-CN" altLang="en-US" sz="1600" baseline="0" dirty="0">
                    <a:latin typeface="宋体" panose="02010600030101010101" pitchFamily="2" charset="-122"/>
                  </a:rPr>
                  <a:t>：</a:t>
                </a:r>
                <a:r>
                  <a:rPr lang="en-US" altLang="zh-CN" sz="16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Eloop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&lt;ne&gt;</a:t>
                </a:r>
                <a:endParaRPr lang="zh-CN" altLang="en-US" sz="1600" baseline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1C7B3F-C121-4F22-855C-B7426A3E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4" y="1777243"/>
                <a:ext cx="6639226" cy="1154162"/>
              </a:xfrm>
              <a:prstGeom prst="rect">
                <a:avLst/>
              </a:prstGeom>
              <a:blipFill>
                <a:blip r:embed="rId2"/>
                <a:stretch>
                  <a:fillRect l="-459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52F102-5B69-4F12-9695-07D216B8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76C4F15-1FE0-48AE-9CE8-1556515FB19D}"/>
              </a:ext>
            </a:extLst>
          </p:cNvPr>
          <p:cNvGrpSpPr/>
          <p:nvPr/>
        </p:nvGrpSpPr>
        <p:grpSpPr>
          <a:xfrm>
            <a:off x="362983" y="2931405"/>
            <a:ext cx="3913383" cy="2962260"/>
            <a:chOff x="242794" y="1878538"/>
            <a:chExt cx="4728232" cy="35790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260340-F0D2-4673-A7D5-09B99EC0C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200" b="-551"/>
            <a:stretch/>
          </p:blipFill>
          <p:spPr>
            <a:xfrm>
              <a:off x="252288" y="5010564"/>
              <a:ext cx="4718738" cy="44704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479B7E-ABDA-4724-9D07-65DA5A3A2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489"/>
            <a:stretch/>
          </p:blipFill>
          <p:spPr>
            <a:xfrm>
              <a:off x="242794" y="1878538"/>
              <a:ext cx="4718738" cy="298826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A44DE6C-12A3-432B-86C6-5C96170F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12284"/>
            <a:ext cx="3596644" cy="279405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C2BE7B-3DF3-8936-18AA-5027F4B03FCF}"/>
              </a:ext>
            </a:extLst>
          </p:cNvPr>
          <p:cNvGrpSpPr/>
          <p:nvPr/>
        </p:nvGrpSpPr>
        <p:grpSpPr>
          <a:xfrm>
            <a:off x="142578" y="1208521"/>
            <a:ext cx="5569527" cy="1037732"/>
            <a:chOff x="149351" y="1146247"/>
            <a:chExt cx="5569527" cy="1037731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17EFF40E-03B1-1244-E179-85C7EEF7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351" y="1146247"/>
              <a:ext cx="5569527" cy="457200"/>
            </a:xfrm>
            <a:prstGeom prst="rect">
              <a:avLst/>
            </a:prstGeom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0BB83C5-D5F3-F7F1-1941-8683D7BE386D}"/>
                </a:ext>
              </a:extLst>
            </p:cNvPr>
            <p:cNvSpPr/>
            <p:nvPr/>
          </p:nvSpPr>
          <p:spPr bwMode="auto">
            <a:xfrm rot="16200000">
              <a:off x="4648199" y="1608126"/>
              <a:ext cx="304800" cy="152400"/>
            </a:xfrm>
            <a:prstGeom prst="rightArrow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B773C57-28D0-A0EE-CF72-4DC0A1D441DF}"/>
                </a:ext>
              </a:extLst>
            </p:cNvPr>
            <p:cNvSpPr txBox="1"/>
            <p:nvPr/>
          </p:nvSpPr>
          <p:spPr>
            <a:xfrm>
              <a:off x="4397500" y="1814646"/>
              <a:ext cx="764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OFF</a:t>
              </a:r>
              <a:endParaRPr lang="zh-CN" altLang="en-US" b="1" baseline="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3AE2677-5759-40C1-887E-74465A7BDFC3}"/>
              </a:ext>
            </a:extLst>
          </p:cNvPr>
          <p:cNvSpPr txBox="1"/>
          <p:nvPr/>
        </p:nvSpPr>
        <p:spPr>
          <a:xfrm>
            <a:off x="137494" y="6070378"/>
            <a:ext cx="850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aseline="0" dirty="0">
                <a:latin typeface="+mn-lt"/>
                <a:ea typeface="等线" panose="02010600030101010101" pitchFamily="2" charset="-122"/>
              </a:rPr>
              <a:t>Without considering the magnetic perturbation ,The  calculated ECE shape is quite different from the experiment</a:t>
            </a:r>
            <a:endParaRPr lang="zh-CN" altLang="en-US" sz="1600" baseline="0" dirty="0"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7F8A97-E91E-4748-B0AB-E639D573962D}"/>
              </a:ext>
            </a:extLst>
          </p:cNvPr>
          <p:cNvSpPr txBox="1"/>
          <p:nvPr/>
        </p:nvSpPr>
        <p:spPr>
          <a:xfrm>
            <a:off x="25400" y="375280"/>
            <a:ext cx="6104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Application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0841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DB6146-CCEA-44D4-A6F3-5CF63DC2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61210-7BFE-474B-8B72-9FE26FAF078F}"/>
              </a:ext>
            </a:extLst>
          </p:cNvPr>
          <p:cNvSpPr txBox="1"/>
          <p:nvPr/>
        </p:nvSpPr>
        <p:spPr>
          <a:xfrm>
            <a:off x="381000" y="175260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Brief summary </a:t>
            </a:r>
          </a:p>
          <a:p>
            <a:pPr algn="l"/>
            <a:endParaRPr lang="en-US" altLang="zh-CN" baseline="0" dirty="0">
              <a:latin typeface="+mn-lt"/>
              <a:ea typeface="等线" panose="02010600030101010101" pitchFamily="2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Develop</a:t>
            </a:r>
            <a:r>
              <a:rPr lang="zh-CN" altLang="en-US" baseline="0" dirty="0">
                <a:latin typeface="+mn-lt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ECE</a:t>
            </a:r>
            <a:r>
              <a:rPr lang="zh-CN" altLang="en-US" baseline="0" dirty="0">
                <a:latin typeface="+mn-lt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numerical diagnose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Develop Kinetic mode for non-thermal electron evolution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Combine the ECE model and Kinetic model to analyze ECE shape</a:t>
            </a:r>
          </a:p>
        </p:txBody>
      </p:sp>
    </p:spTree>
    <p:extLst>
      <p:ext uri="{BB962C8B-B14F-4D97-AF65-F5344CB8AC3E}">
        <p14:creationId xmlns:p14="http://schemas.microsoft.com/office/powerpoint/2010/main" val="347899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30BD90-13CF-4FBA-9C2A-BD93ACA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EFDC6-4812-A225-486C-C6B62C27FE09}"/>
              </a:ext>
            </a:extLst>
          </p:cNvPr>
          <p:cNvSpPr txBox="1"/>
          <p:nvPr/>
        </p:nvSpPr>
        <p:spPr>
          <a:xfrm>
            <a:off x="-15240" y="289135"/>
            <a:ext cx="7019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Suppress runaway electron energy</a:t>
            </a:r>
            <a:endParaRPr lang="zh-CN" altLang="en-US" sz="32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6D90CA-169D-74EE-13EE-5ED73863CB19}"/>
              </a:ext>
            </a:extLst>
          </p:cNvPr>
          <p:cNvGrpSpPr/>
          <p:nvPr/>
        </p:nvGrpSpPr>
        <p:grpSpPr>
          <a:xfrm>
            <a:off x="91440" y="1197565"/>
            <a:ext cx="2595169" cy="613746"/>
            <a:chOff x="7688236" y="5201731"/>
            <a:chExt cx="969650" cy="46245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48FB7D-DD4C-21F7-1C52-886D67CC81FA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EB5BE7-5136-12C6-02F9-651B03E746AB}"/>
                </a:ext>
              </a:extLst>
            </p:cNvPr>
            <p:cNvSpPr txBox="1"/>
            <p:nvPr/>
          </p:nvSpPr>
          <p:spPr>
            <a:xfrm>
              <a:off x="7688236" y="5201731"/>
              <a:ext cx="969650" cy="38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Free electron acceleration under static electric field 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77CF79A-58CE-4462-A0D2-EA920BA9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2229590"/>
            <a:ext cx="4775200" cy="3581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713FFC-BABD-405A-B28B-3722FA1F1B24}"/>
              </a:ext>
            </a:extLst>
          </p:cNvPr>
          <p:cNvSpPr txBox="1"/>
          <p:nvPr/>
        </p:nvSpPr>
        <p:spPr>
          <a:xfrm>
            <a:off x="1752600" y="204492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E=0.1V/m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3C008C0-FC58-4E0E-9278-9F750F02A6F7}"/>
                  </a:ext>
                </a:extLst>
              </p:cNvPr>
              <p:cNvSpPr txBox="1"/>
              <p:nvPr/>
            </p:nvSpPr>
            <p:spPr>
              <a:xfrm>
                <a:off x="4632960" y="2384177"/>
                <a:ext cx="4511040" cy="345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baseline="0" dirty="0">
                    <a:latin typeface="+mn-lt"/>
                    <a:ea typeface="等线" panose="02010600030101010101" pitchFamily="2" charset="-122"/>
                  </a:rPr>
                  <a:t>High energy electron will cause damage to tokamak device</a:t>
                </a:r>
              </a:p>
              <a:p>
                <a:pPr algn="l"/>
                <a:endParaRPr lang="en-US" altLang="zh-CN" baseline="0" dirty="0">
                  <a:latin typeface="+mn-lt"/>
                  <a:ea typeface="等线" panose="02010600030101010101" pitchFamily="2" charset="-122"/>
                </a:endParaRPr>
              </a:p>
              <a:p>
                <a:pPr algn="l"/>
                <a:r>
                  <a:rPr lang="en-US" altLang="zh-CN" baseline="0" dirty="0">
                    <a:latin typeface="+mn-lt"/>
                    <a:ea typeface="等线" panose="02010600030101010101" pitchFamily="2" charset="-122"/>
                  </a:rPr>
                  <a:t>One promising effect to suppress electron’s energy: Anomalous doppler effect, which can transfer the electron’s parallel energy into rotational energy</a:t>
                </a:r>
              </a:p>
              <a:p>
                <a:pPr algn="l"/>
                <a:endParaRPr lang="en-US" altLang="zh-CN" baseline="0" dirty="0">
                  <a:latin typeface="+mn-lt"/>
                  <a:ea typeface="等线" panose="02010600030101010101" pitchFamily="2" charset="-122"/>
                </a:endParaRPr>
              </a:p>
              <a:p>
                <a:pPr algn="l"/>
                <a:r>
                  <a:rPr lang="en-US" altLang="zh-CN" baseline="0" dirty="0">
                    <a:latin typeface="+mn-lt"/>
                    <a:ea typeface="等线" panose="02010600030101010101" pitchFamily="2" charset="-122"/>
                  </a:rPr>
                  <a:t>Resonant condition: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baseline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𝜔</m:t>
                      </m:r>
                      <m:r>
                        <a:rPr lang="en-US" altLang="zh-CN" b="0" i="1" baseline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baseline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b="0" i="1" baseline="0" dirty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baseline="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0" i="1" baseline="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baseline="0" dirty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baseline="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baseline="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baseline="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𝑐𝑒</m:t>
                          </m:r>
                        </m:sub>
                      </m:sSub>
                    </m:oMath>
                  </m:oMathPara>
                </a14:m>
                <a:endParaRPr lang="en-US" altLang="zh-CN" b="0" baseline="0" dirty="0">
                  <a:latin typeface="+mn-lt"/>
                  <a:ea typeface="等线" panose="02010600030101010101" pitchFamily="2" charset="-122"/>
                </a:endParaRPr>
              </a:p>
              <a:p>
                <a:pPr algn="l"/>
                <a:r>
                  <a:rPr lang="en-US" altLang="zh-CN" b="0" baseline="0" dirty="0">
                    <a:latin typeface="+mn-lt"/>
                    <a:ea typeface="等线" panose="02010600030101010101" pitchFamily="2" charset="-122"/>
                  </a:rPr>
                  <a:t>Require Phase velocity less than electron velocity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3C008C0-FC58-4E0E-9278-9F750F02A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0" y="2384177"/>
                <a:ext cx="4511040" cy="3457293"/>
              </a:xfrm>
              <a:prstGeom prst="rect">
                <a:avLst/>
              </a:prstGeom>
              <a:blipFill>
                <a:blip r:embed="rId3"/>
                <a:stretch>
                  <a:fillRect l="-1081" t="-882" r="-2027" b="-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11641AC-75CE-4CBA-9FD7-118BEB40A46B}"/>
              </a:ext>
            </a:extLst>
          </p:cNvPr>
          <p:cNvSpPr txBox="1"/>
          <p:nvPr/>
        </p:nvSpPr>
        <p:spPr>
          <a:xfrm>
            <a:off x="238761" y="6118630"/>
            <a:ext cx="4704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M. V. </a:t>
            </a:r>
            <a:r>
              <a:rPr lang="en-US" altLang="zh-CN" dirty="0" err="1"/>
              <a:t>Nezlin</a:t>
            </a:r>
            <a:r>
              <a:rPr lang="en-US" altLang="zh-CN" dirty="0"/>
              <a:t>, “Negative-energy waves and the anomalous doppler </a:t>
            </a:r>
            <a:r>
              <a:rPr lang="en-US" altLang="zh-CN" dirty="0" err="1"/>
              <a:t>effect,”Soviet</a:t>
            </a:r>
            <a:r>
              <a:rPr lang="en-US" altLang="zh-CN" dirty="0"/>
              <a:t> Physics </a:t>
            </a:r>
            <a:r>
              <a:rPr lang="en-US" altLang="zh-CN" dirty="0" err="1"/>
              <a:t>Uspekhi</a:t>
            </a:r>
            <a:r>
              <a:rPr lang="en-US" altLang="zh-CN" dirty="0"/>
              <a:t> 19, 946 (1976).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38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6C1BF6-6C0C-4B2C-9874-1C83CA8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06CD20-24CC-4F96-8E99-13A965225BE3}"/>
              </a:ext>
            </a:extLst>
          </p:cNvPr>
          <p:cNvSpPr txBox="1"/>
          <p:nvPr/>
        </p:nvSpPr>
        <p:spPr>
          <a:xfrm>
            <a:off x="0" y="457200"/>
            <a:ext cx="617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aseline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Simulation </a:t>
            </a:r>
            <a:r>
              <a:rPr lang="en-US" altLang="zh-CN" sz="2400" baseline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of electron’s </a:t>
            </a:r>
            <a:r>
              <a:rPr lang="en-US" altLang="zh-CN" sz="2400" baseline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motion with EMW</a:t>
            </a:r>
            <a:endParaRPr lang="zh-CN" altLang="en-US" sz="2400" baseline="0" dirty="0">
              <a:solidFill>
                <a:schemeClr val="bg1"/>
              </a:solidFill>
              <a:latin typeface="+mn-lt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3A6DA-7F19-4AD3-880E-7B1586E0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203"/>
            <a:ext cx="3596727" cy="3276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3A84ED-22C3-4871-8679-37E1E742B91D}"/>
              </a:ext>
            </a:extLst>
          </p:cNvPr>
          <p:cNvSpPr txBox="1"/>
          <p:nvPr/>
        </p:nvSpPr>
        <p:spPr>
          <a:xfrm>
            <a:off x="457200" y="1307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Background setup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8514AA-AB26-44C0-A7B7-31704E30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2273944"/>
            <a:ext cx="6025276" cy="28071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A12463-A1F2-4019-98DE-3233072958C8}"/>
              </a:ext>
            </a:extLst>
          </p:cNvPr>
          <p:cNvSpPr txBox="1"/>
          <p:nvPr/>
        </p:nvSpPr>
        <p:spPr>
          <a:xfrm>
            <a:off x="76200" y="5216718"/>
            <a:ext cx="868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it could continually transfer the electron’s parallel energy into rotational energy through Anomalous Doppler Resonance(ADR) when the electric field of the left circle polarization EMW surpassed a critical value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72064E-168F-4D1B-BA10-12EF2A723D23}"/>
              </a:ext>
            </a:extLst>
          </p:cNvPr>
          <p:cNvSpPr txBox="1"/>
          <p:nvPr/>
        </p:nvSpPr>
        <p:spPr>
          <a:xfrm>
            <a:off x="5181600" y="1307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results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3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BE74D-C7F6-41BA-B71A-B06F9F0E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71802"/>
            <a:ext cx="8229600" cy="914396"/>
          </a:xfrm>
        </p:spPr>
        <p:txBody>
          <a:bodyPr/>
          <a:lstStyle/>
          <a:p>
            <a:r>
              <a:rPr lang="en-US" altLang="zh-CN" dirty="0"/>
              <a:t>Nonthermal electron emission analysis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52C98-C11A-47FF-914F-36595818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11DDA5-5858-491C-A3FE-9D82D7D11F1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830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4CE7FE-99CA-4AAC-B297-F3B146DD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8C5EA-3E6D-4E57-8A66-C00C1A17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9399"/>
            <a:ext cx="5661584" cy="4416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E67BA0-D5C2-4FE1-83E8-67DBC2EE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99" y="5896304"/>
            <a:ext cx="4385101" cy="3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AC4A0B-6D7C-4F59-983D-342B7F64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9EBC84-93D4-4E4C-9C22-B8677DE42B60}"/>
              </a:ext>
            </a:extLst>
          </p:cNvPr>
          <p:cNvSpPr txBox="1"/>
          <p:nvPr/>
        </p:nvSpPr>
        <p:spPr>
          <a:xfrm>
            <a:off x="0" y="12192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Redesign ECEI antenna  structure to minimize size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5AB20F-69AF-4680-B79B-0DA0CDAA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3657600" cy="1881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73CFA1-01FD-41FC-AA68-96FEC938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626" y="2133600"/>
            <a:ext cx="4680174" cy="2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8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D16FC7-7B88-4B3D-8078-3D7EC88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923EE4-78BA-444D-94E8-B8C42F74CADB}"/>
              </a:ext>
            </a:extLst>
          </p:cNvPr>
          <p:cNvSpPr txBox="1"/>
          <p:nvPr/>
        </p:nvSpPr>
        <p:spPr>
          <a:xfrm>
            <a:off x="15240" y="1143000"/>
            <a:ext cx="457200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Design ECEI and MIR platform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8F2BB7-9034-4011-AB52-347FA27E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39980"/>
            <a:ext cx="4953000" cy="38368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814D97-E763-409B-B40E-5E9E45CEA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73982"/>
            <a:ext cx="3419494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0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C37EC5-C285-4446-ACE2-C904C800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4F9CEE-1006-410C-9C54-D6A49E45FF7A}"/>
              </a:ext>
            </a:extLst>
          </p:cNvPr>
          <p:cNvSpPr txBox="1"/>
          <p:nvPr/>
        </p:nvSpPr>
        <p:spPr>
          <a:xfrm>
            <a:off x="228600" y="1371600"/>
            <a:ext cx="830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Summary:</a:t>
            </a:r>
          </a:p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1.Develop</a:t>
            </a:r>
            <a:r>
              <a: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code</a:t>
            </a:r>
            <a:r>
              <a: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analysis</a:t>
            </a:r>
            <a:r>
              <a: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non-thermal</a:t>
            </a:r>
            <a:r>
              <a: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emission</a:t>
            </a:r>
          </a:p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2.Find that the left circle wave can suppress electron parallel energy through ADE</a:t>
            </a:r>
          </a:p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3.Redesign the ECEI antenna</a:t>
            </a:r>
          </a:p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4.Build new ECEI&amp;MIR platform and combine the ECEI and MIR system</a:t>
            </a:r>
          </a:p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8CD3A5-88B1-4F10-9998-BB29012F924E}"/>
              </a:ext>
            </a:extLst>
          </p:cNvPr>
          <p:cNvSpPr txBox="1"/>
          <p:nvPr/>
        </p:nvSpPr>
        <p:spPr>
          <a:xfrm>
            <a:off x="238760" y="35814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Future:</a:t>
            </a:r>
          </a:p>
          <a:p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Do my best on any project given to me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endParaRPr lang="en-US" altLang="zh-CN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80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05FD4-C04D-4D14-A3D4-307EFCF1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F211A8-6E0E-4EA8-BF54-DD7BEA03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2" y="2438403"/>
            <a:ext cx="7366883" cy="9271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53FAA0-1D2F-4E85-9B6B-A2D8F558F3F1}"/>
              </a:ext>
            </a:extLst>
          </p:cNvPr>
          <p:cNvSpPr txBox="1"/>
          <p:nvPr/>
        </p:nvSpPr>
        <p:spPr>
          <a:xfrm>
            <a:off x="144419" y="3837778"/>
            <a:ext cx="3574140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rate of angular scattering in electron-background electron and electron-background ion collision processes.</a:t>
            </a:r>
            <a:endParaRPr lang="zh-CN" altLang="en-US" sz="160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FF100D-C7F9-4B4C-8238-0C5BE73396D8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V="1">
            <a:off x="1931489" y="3089646"/>
            <a:ext cx="735511" cy="748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F3F43D9-DDEE-4662-BE77-984041D3051F}"/>
              </a:ext>
            </a:extLst>
          </p:cNvPr>
          <p:cNvSpPr txBox="1"/>
          <p:nvPr/>
        </p:nvSpPr>
        <p:spPr>
          <a:xfrm>
            <a:off x="3" y="6642556"/>
            <a:ext cx="66523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aseline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HELANDER P, SIGMAR D J. Collisional transport in magnetized plasmas: volume 4[M]. Cambridge university press, 2005</a:t>
            </a:r>
            <a:endParaRPr lang="zh-CN" altLang="en-US" sz="800" baseline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85AF1A5-9572-4FAA-8EBB-4776EC5A14F2}"/>
                  </a:ext>
                </a:extLst>
              </p:cNvPr>
              <p:cNvSpPr txBox="1"/>
              <p:nvPr/>
            </p:nvSpPr>
            <p:spPr>
              <a:xfrm>
                <a:off x="955719" y="5392251"/>
                <a:ext cx="3801560" cy="66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baseline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 baseline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  <m:d>
                        <m:dPr>
                          <m:ctrlP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 baseline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baseline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i="1" baseline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i="1" baseline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</m:oMath>
                  </m:oMathPara>
                </a14:m>
                <a:endParaRPr lang="zh-CN" altLang="en-US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85AF1A5-9572-4FAA-8EBB-4776EC5A1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9" y="5392251"/>
                <a:ext cx="3801560" cy="664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CF345495-7FB2-A722-D731-FA5FCB26AE21}"/>
              </a:ext>
            </a:extLst>
          </p:cNvPr>
          <p:cNvGrpSpPr/>
          <p:nvPr/>
        </p:nvGrpSpPr>
        <p:grpSpPr>
          <a:xfrm>
            <a:off x="313021" y="1295396"/>
            <a:ext cx="4030379" cy="515659"/>
            <a:chOff x="2133280" y="2832705"/>
            <a:chExt cx="4030379" cy="51565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CC18296-BF45-9725-139C-17607652B698}"/>
                </a:ext>
              </a:extLst>
            </p:cNvPr>
            <p:cNvSpPr/>
            <p:nvPr/>
          </p:nvSpPr>
          <p:spPr>
            <a:xfrm>
              <a:off x="2133280" y="2832705"/>
              <a:ext cx="3602869" cy="515658"/>
            </a:xfrm>
            <a:prstGeom prst="roundRect">
              <a:avLst>
                <a:gd name="adj" fmla="val 6863"/>
              </a:avLst>
            </a:prstGeom>
            <a:solidFill>
              <a:srgbClr val="0051A3">
                <a:alpha val="87000"/>
              </a:srgbClr>
            </a:solidFill>
            <a:ln w="6350"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4FD1FF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B069879-5250-037C-FD82-63D741B5D1B7}"/>
                </a:ext>
              </a:extLst>
            </p:cNvPr>
            <p:cNvSpPr/>
            <p:nvPr/>
          </p:nvSpPr>
          <p:spPr>
            <a:xfrm>
              <a:off x="5562279" y="2880265"/>
              <a:ext cx="94865" cy="948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BFBAC65-82A3-9BB4-4536-42966B97A812}"/>
                </a:ext>
              </a:extLst>
            </p:cNvPr>
            <p:cNvSpPr txBox="1"/>
            <p:nvPr/>
          </p:nvSpPr>
          <p:spPr>
            <a:xfrm>
              <a:off x="2307151" y="2895145"/>
              <a:ext cx="385650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Fokker-Planck operator </a:t>
              </a:r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𝐶</a:t>
              </a:r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[f]</a:t>
              </a:r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  <a:endParaRPr lang="zh-CN" altLang="en-US" sz="16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A93CDBD-F52F-491F-3ADD-39BF67DD79CF}"/>
                </a:ext>
              </a:extLst>
            </p:cNvPr>
            <p:cNvCxnSpPr>
              <a:cxnSpLocks/>
            </p:cNvCxnSpPr>
            <p:nvPr/>
          </p:nvCxnSpPr>
          <p:spPr>
            <a:xfrm>
              <a:off x="2307151" y="3236986"/>
              <a:ext cx="733615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67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C11489-E10A-4CE0-80A4-F1BA3FA5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1BA3D35-DA9A-44F2-8FFF-8F4EEA67FE7D}"/>
              </a:ext>
            </a:extLst>
          </p:cNvPr>
          <p:cNvGrpSpPr/>
          <p:nvPr/>
        </p:nvGrpSpPr>
        <p:grpSpPr>
          <a:xfrm>
            <a:off x="358266" y="3733801"/>
            <a:ext cx="7880010" cy="2381409"/>
            <a:chOff x="358567" y="3124200"/>
            <a:chExt cx="7880010" cy="238140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EBD7A4-5161-4F03-B277-C2B879BE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3124200"/>
              <a:ext cx="7011008" cy="1097375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E0A2238-5C67-46EA-B692-22EBFBC7E2B7}"/>
                </a:ext>
              </a:extLst>
            </p:cNvPr>
            <p:cNvGrpSpPr/>
            <p:nvPr/>
          </p:nvGrpSpPr>
          <p:grpSpPr>
            <a:xfrm>
              <a:off x="358567" y="4580488"/>
              <a:ext cx="2395970" cy="563929"/>
              <a:chOff x="2128130" y="4110448"/>
              <a:chExt cx="2395970" cy="56392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7C2E9BE-92AD-4F14-A120-26DF503A3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8554" y="4110448"/>
                <a:ext cx="1455546" cy="563929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6C1F712-2F12-422F-A874-E417F1938B53}"/>
                  </a:ext>
                </a:extLst>
              </p:cNvPr>
              <p:cNvSpPr txBox="1"/>
              <p:nvPr/>
            </p:nvSpPr>
            <p:spPr>
              <a:xfrm>
                <a:off x="2128130" y="4245092"/>
                <a:ext cx="995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A73F68-04AA-40E9-876F-194A5051CEF7}"/>
                </a:ext>
              </a:extLst>
            </p:cNvPr>
            <p:cNvSpPr txBox="1"/>
            <p:nvPr/>
          </p:nvSpPr>
          <p:spPr>
            <a:xfrm>
              <a:off x="3153229" y="4305280"/>
              <a:ext cx="27438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Radiation damping caused by synchrotron radiation in the parallel direction</a:t>
              </a:r>
              <a:endPara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B520F92-0FBE-4E4B-8394-9CF83862DE2A}"/>
                </a:ext>
              </a:extLst>
            </p:cNvPr>
            <p:cNvSpPr txBox="1"/>
            <p:nvPr/>
          </p:nvSpPr>
          <p:spPr>
            <a:xfrm>
              <a:off x="6290663" y="4438133"/>
              <a:ext cx="19479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cyclotron radiation damping</a:t>
              </a:r>
              <a:endPara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F63EB1-07F1-48DD-A419-152877F54DE3}"/>
              </a:ext>
            </a:extLst>
          </p:cNvPr>
          <p:cNvGrpSpPr/>
          <p:nvPr/>
        </p:nvGrpSpPr>
        <p:grpSpPr>
          <a:xfrm>
            <a:off x="1066800" y="2371425"/>
            <a:ext cx="6400280" cy="825389"/>
            <a:chOff x="1002100" y="2068351"/>
            <a:chExt cx="6400280" cy="825389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9E09A35A-A41A-46F9-A0DC-2FE397D43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400" y="2068351"/>
              <a:ext cx="4201980" cy="825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01D3BF9D-9320-4F66-9072-A3487670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100" y="2101087"/>
              <a:ext cx="2122100" cy="764943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F063AE7-C6DA-4C01-A03A-821E9CAECAE0}"/>
              </a:ext>
            </a:extLst>
          </p:cNvPr>
          <p:cNvSpPr txBox="1"/>
          <p:nvPr/>
        </p:nvSpPr>
        <p:spPr>
          <a:xfrm>
            <a:off x="2" y="6519447"/>
            <a:ext cx="8711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A.Stahl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critical electric field for runaway-electron generation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 Rev Lett 2015 </a:t>
            </a:r>
          </a:p>
          <a:p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altLang="zh-CN" sz="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Andersson,Damping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relativistic electron beams by synchrotron radiation ,</a:t>
            </a:r>
            <a:r>
              <a:rPr lang="en-US" altLang="zh-CN" sz="800" i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Phys. Plasmas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8, 5221–5229 (2001)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B3994D-B5F4-4A27-87A6-EDC58B09B94A}"/>
              </a:ext>
            </a:extLst>
          </p:cNvPr>
          <p:cNvSpPr txBox="1"/>
          <p:nvPr/>
        </p:nvSpPr>
        <p:spPr>
          <a:xfrm>
            <a:off x="303556" y="1905001"/>
            <a:ext cx="609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Before 2015</a:t>
            </a:r>
            <a:r>
              <a: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particle number are not conserved</a:t>
            </a:r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8C2E77E-DBC2-4F76-AD51-79FED150F04B}"/>
              </a:ext>
            </a:extLst>
          </p:cNvPr>
          <p:cNvSpPr txBox="1"/>
          <p:nvPr/>
        </p:nvSpPr>
        <p:spPr>
          <a:xfrm>
            <a:off x="345565" y="3381093"/>
            <a:ext cx="59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2015</a:t>
            </a:r>
            <a:r>
              <a: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particle number are conserved</a:t>
            </a:r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05C5E0-8CEA-B097-EBBC-55A6AD47228F}"/>
              </a:ext>
            </a:extLst>
          </p:cNvPr>
          <p:cNvGrpSpPr/>
          <p:nvPr/>
        </p:nvGrpSpPr>
        <p:grpSpPr>
          <a:xfrm>
            <a:off x="313021" y="1295394"/>
            <a:ext cx="3752493" cy="515659"/>
            <a:chOff x="2133280" y="2832705"/>
            <a:chExt cx="3752493" cy="51565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68CB1FE-F097-C0F6-5A90-A75428FB5FA8}"/>
                </a:ext>
              </a:extLst>
            </p:cNvPr>
            <p:cNvSpPr/>
            <p:nvPr/>
          </p:nvSpPr>
          <p:spPr>
            <a:xfrm>
              <a:off x="2133280" y="2832705"/>
              <a:ext cx="3602869" cy="515658"/>
            </a:xfrm>
            <a:prstGeom prst="roundRect">
              <a:avLst>
                <a:gd name="adj" fmla="val 6863"/>
              </a:avLst>
            </a:prstGeom>
            <a:solidFill>
              <a:srgbClr val="0051A3">
                <a:alpha val="87000"/>
              </a:srgbClr>
            </a:solidFill>
            <a:ln w="6350"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4FD1FF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6C726D-BB6E-30D8-DFA5-C028749F0D13}"/>
                </a:ext>
              </a:extLst>
            </p:cNvPr>
            <p:cNvSpPr/>
            <p:nvPr/>
          </p:nvSpPr>
          <p:spPr>
            <a:xfrm>
              <a:off x="5562279" y="2880265"/>
              <a:ext cx="94865" cy="948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C196BA-F633-4B36-005F-115EA09BDF51}"/>
                </a:ext>
              </a:extLst>
            </p:cNvPr>
            <p:cNvSpPr txBox="1"/>
            <p:nvPr/>
          </p:nvSpPr>
          <p:spPr>
            <a:xfrm>
              <a:off x="2181665" y="2913477"/>
              <a:ext cx="370410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Radiation damping operator</a:t>
              </a:r>
              <a:endParaRPr lang="zh-CN" altLang="en-US" sz="16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9ADD459-C5D2-85B4-0797-9C8D571F8455}"/>
                </a:ext>
              </a:extLst>
            </p:cNvPr>
            <p:cNvCxnSpPr>
              <a:cxnSpLocks/>
            </p:cNvCxnSpPr>
            <p:nvPr/>
          </p:nvCxnSpPr>
          <p:spPr>
            <a:xfrm>
              <a:off x="2307151" y="3236986"/>
              <a:ext cx="733615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057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6AB56C-5F67-4470-8400-0FB43E37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9EB2EB-85D5-46B4-855B-0651DABB4E41}"/>
              </a:ext>
            </a:extLst>
          </p:cNvPr>
          <p:cNvSpPr txBox="1"/>
          <p:nvPr/>
        </p:nvSpPr>
        <p:spPr>
          <a:xfrm>
            <a:off x="407883" y="194793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由于随机磁扰动造成的逃逸电子径向输运损失算符可表示为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77471D01-EEFA-4DC1-BB41-946B949A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2524" y="2334198"/>
            <a:ext cx="2298957" cy="2335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C9535B-4BF2-4B4F-8C94-CB7416AA3FC8}"/>
                  </a:ext>
                </a:extLst>
              </p:cNvPr>
              <p:cNvSpPr txBox="1"/>
              <p:nvPr/>
            </p:nvSpPr>
            <p:spPr>
              <a:xfrm>
                <a:off x="407885" y="4893838"/>
                <a:ext cx="8126517" cy="652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表示装置大半经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a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表示装置小半径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r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表示小半径位置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q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表示安全因子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∥</m:t>
                        </m:r>
                      </m:sub>
                    </m:sSub>
                    <m:r>
                      <a:rPr lang="en-US" altLang="zh-CN" i="1" baseline="0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表示速度</a:t>
                </a: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γ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表示洛伦兹因子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C9535B-4BF2-4B4F-8C94-CB7416AA3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85" y="4893838"/>
                <a:ext cx="8126517" cy="652230"/>
              </a:xfrm>
              <a:prstGeom prst="rect">
                <a:avLst/>
              </a:prstGeom>
              <a:blipFill>
                <a:blip r:embed="rId4"/>
                <a:stretch>
                  <a:fillRect l="-675" t="-5607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490EF61-D721-4953-817A-56A632E2AFF9}"/>
              </a:ext>
            </a:extLst>
          </p:cNvPr>
          <p:cNvSpPr txBox="1"/>
          <p:nvPr/>
        </p:nvSpPr>
        <p:spPr>
          <a:xfrm>
            <a:off x="2" y="6642556"/>
            <a:ext cx="69270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W. Harvey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Runaway electron production in DIII-D killer pellet experiments, calculated with the CQL3DÕKPRAD model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PLASMAS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zh-CN" altLang="en-US" sz="8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1354ADE-95BD-EE1A-0958-4509797D7ABA}"/>
              </a:ext>
            </a:extLst>
          </p:cNvPr>
          <p:cNvGrpSpPr/>
          <p:nvPr/>
        </p:nvGrpSpPr>
        <p:grpSpPr>
          <a:xfrm>
            <a:off x="313021" y="1295394"/>
            <a:ext cx="3602869" cy="515659"/>
            <a:chOff x="2133280" y="2832705"/>
            <a:chExt cx="3602869" cy="51565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D48D55F-7F25-FD73-DEF0-012D4DD0D0EB}"/>
                </a:ext>
              </a:extLst>
            </p:cNvPr>
            <p:cNvSpPr/>
            <p:nvPr/>
          </p:nvSpPr>
          <p:spPr>
            <a:xfrm>
              <a:off x="2133280" y="2832705"/>
              <a:ext cx="3602869" cy="515658"/>
            </a:xfrm>
            <a:prstGeom prst="roundRect">
              <a:avLst>
                <a:gd name="adj" fmla="val 6863"/>
              </a:avLst>
            </a:prstGeom>
            <a:solidFill>
              <a:srgbClr val="0051A3">
                <a:alpha val="87000"/>
              </a:srgbClr>
            </a:solidFill>
            <a:ln w="6350"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4FD1FF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8E3F400-BEC1-AF90-5E27-98951B415FED}"/>
                </a:ext>
              </a:extLst>
            </p:cNvPr>
            <p:cNvSpPr/>
            <p:nvPr/>
          </p:nvSpPr>
          <p:spPr>
            <a:xfrm>
              <a:off x="5562279" y="2880265"/>
              <a:ext cx="94865" cy="948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C219FB-162D-BB41-C568-5159B141FD9A}"/>
                </a:ext>
              </a:extLst>
            </p:cNvPr>
            <p:cNvSpPr txBox="1"/>
            <p:nvPr/>
          </p:nvSpPr>
          <p:spPr>
            <a:xfrm>
              <a:off x="2307151" y="2895145"/>
              <a:ext cx="325512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磁扰动算符</a:t>
              </a:r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L[f]</a:t>
              </a:r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  <a:endParaRPr lang="zh-CN" altLang="en-US" sz="16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65BB11-E861-B05E-B2C8-9DBAFB477C05}"/>
                </a:ext>
              </a:extLst>
            </p:cNvPr>
            <p:cNvCxnSpPr>
              <a:cxnSpLocks/>
            </p:cNvCxnSpPr>
            <p:nvPr/>
          </p:nvCxnSpPr>
          <p:spPr>
            <a:xfrm>
              <a:off x="2307151" y="3236986"/>
              <a:ext cx="733615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3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07491F-8A6E-400B-A57E-630F5409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66E50196-ED98-4062-85C0-F986F76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2" y="1995785"/>
            <a:ext cx="7002379" cy="689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E4B2B6-92CC-4871-87DF-0DD68F8C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36" y="2828243"/>
            <a:ext cx="4641728" cy="2347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0347D5-879D-48C4-89A1-CCAD8C377425}"/>
                  </a:ext>
                </a:extLst>
              </p:cNvPr>
              <p:cNvSpPr txBox="1"/>
              <p:nvPr/>
            </p:nvSpPr>
            <p:spPr>
              <a:xfrm>
                <a:off x="152400" y="4749615"/>
                <a:ext cx="6024880" cy="180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电磁波与电子共振关系</a:t>
                </a:r>
                <a14:m>
                  <m:oMath xmlns:m="http://schemas.openxmlformats.org/officeDocument/2006/math"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𝑐𝑒</m:t>
                        </m:r>
                      </m:sub>
                    </m:sSub>
                  </m:oMath>
                </a14:m>
                <a:endParaRPr lang="en-US" altLang="zh-CN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多普勒共振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朗道共振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反常多普勒共振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2000" i="1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0347D5-879D-48C4-89A1-CCAD8C37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49615"/>
                <a:ext cx="6024880" cy="1806264"/>
              </a:xfrm>
              <a:prstGeom prst="rect">
                <a:avLst/>
              </a:prstGeom>
              <a:blipFill>
                <a:blip r:embed="rId5"/>
                <a:stretch>
                  <a:fillRect l="-1012" t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95AEE4-13C7-45D9-9EE8-1EC15375A797}"/>
              </a:ext>
            </a:extLst>
          </p:cNvPr>
          <p:cNvGrpSpPr/>
          <p:nvPr/>
        </p:nvGrpSpPr>
        <p:grpSpPr>
          <a:xfrm>
            <a:off x="124970" y="3093213"/>
            <a:ext cx="3711915" cy="772161"/>
            <a:chOff x="2154532" y="3087950"/>
            <a:chExt cx="4324357" cy="100968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DE27DEF-4207-47D5-86B9-5A984A9C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6482" y="3087950"/>
              <a:ext cx="3672407" cy="100968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88B2FA1-C53A-4F9F-9BC3-9010DEA0AAAB}"/>
                </a:ext>
              </a:extLst>
            </p:cNvPr>
            <p:cNvSpPr txBox="1"/>
            <p:nvPr/>
          </p:nvSpPr>
          <p:spPr>
            <a:xfrm>
              <a:off x="2154532" y="3302516"/>
              <a:ext cx="1777999" cy="52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算符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0066B0F-ABF4-47D7-AC92-5386CBFAB51B}"/>
              </a:ext>
            </a:extLst>
          </p:cNvPr>
          <p:cNvSpPr txBox="1"/>
          <p:nvPr/>
        </p:nvSpPr>
        <p:spPr>
          <a:xfrm>
            <a:off x="4673600" y="552597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不同共振条件下电子速度演化方向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C672A4-82E6-4448-B8CF-44F805D39153}"/>
              </a:ext>
            </a:extLst>
          </p:cNvPr>
          <p:cNvSpPr txBox="1"/>
          <p:nvPr/>
        </p:nvSpPr>
        <p:spPr>
          <a:xfrm>
            <a:off x="3" y="6642556"/>
            <a:ext cx="3232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H. </a:t>
            </a:r>
            <a:r>
              <a:rPr lang="en-US" altLang="zh-CN" sz="8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Stix,Waves</a:t>
            </a: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plasmas, Springer Science &amp; Business Media 1992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25B888-E222-53B5-D4D3-ADBA782DC7DB}"/>
              </a:ext>
            </a:extLst>
          </p:cNvPr>
          <p:cNvGrpSpPr/>
          <p:nvPr/>
        </p:nvGrpSpPr>
        <p:grpSpPr>
          <a:xfrm>
            <a:off x="313021" y="1295394"/>
            <a:ext cx="3602869" cy="515659"/>
            <a:chOff x="2133280" y="2832705"/>
            <a:chExt cx="3602869" cy="51565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CA510A0-19DE-76D4-E3BF-54AA85C11551}"/>
                </a:ext>
              </a:extLst>
            </p:cNvPr>
            <p:cNvSpPr/>
            <p:nvPr/>
          </p:nvSpPr>
          <p:spPr>
            <a:xfrm>
              <a:off x="2133280" y="2832705"/>
              <a:ext cx="3602869" cy="515658"/>
            </a:xfrm>
            <a:prstGeom prst="roundRect">
              <a:avLst>
                <a:gd name="adj" fmla="val 6863"/>
              </a:avLst>
            </a:prstGeom>
            <a:solidFill>
              <a:srgbClr val="0051A3">
                <a:alpha val="87000"/>
              </a:srgbClr>
            </a:solidFill>
            <a:ln w="6350"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4FD1FF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76F103F-3E26-24B3-A646-5D3A1E810A60}"/>
                </a:ext>
              </a:extLst>
            </p:cNvPr>
            <p:cNvSpPr/>
            <p:nvPr/>
          </p:nvSpPr>
          <p:spPr>
            <a:xfrm>
              <a:off x="5562279" y="2880265"/>
              <a:ext cx="94865" cy="948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3F0081-17EE-F87D-035B-EF64CC6F64B2}"/>
                </a:ext>
              </a:extLst>
            </p:cNvPr>
            <p:cNvSpPr txBox="1"/>
            <p:nvPr/>
          </p:nvSpPr>
          <p:spPr>
            <a:xfrm>
              <a:off x="2307151" y="2895145"/>
              <a:ext cx="325512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电磁湍动算符</a:t>
              </a:r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D[f]</a:t>
              </a:r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  <a:endParaRPr lang="zh-CN" altLang="en-US" sz="16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8E74B00-BB07-151F-E288-5DD1E2C4089A}"/>
                </a:ext>
              </a:extLst>
            </p:cNvPr>
            <p:cNvCxnSpPr>
              <a:cxnSpLocks/>
            </p:cNvCxnSpPr>
            <p:nvPr/>
          </p:nvCxnSpPr>
          <p:spPr>
            <a:xfrm>
              <a:off x="2307151" y="3236986"/>
              <a:ext cx="733615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1E3437-E58C-4AF7-89B1-7391DEA762BC}"/>
                  </a:ext>
                </a:extLst>
              </p:cNvPr>
              <p:cNvSpPr txBox="1"/>
              <p:nvPr/>
            </p:nvSpPr>
            <p:spPr>
              <a:xfrm>
                <a:off x="124968" y="3909207"/>
                <a:ext cx="3429000" cy="650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特征线</a:t>
                </a:r>
                <a:r>
                  <a:rPr lang="en-US" altLang="zh-CN" sz="2000" baseline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baseline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aseline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Wingdings" panose="05000000000000000000" pitchFamily="2" charset="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aseline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Wingdings" panose="05000000000000000000" pitchFamily="2" charset="2"/>
                                  </a:rPr>
                                  <m:t>∥</m:t>
                                </m:r>
                              </m:sub>
                            </m:sSub>
                            <m:r>
                              <a:rPr lang="en-US" altLang="zh-CN" sz="200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 baseline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aseline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sym typeface="Wingdings" panose="05000000000000000000" pitchFamily="2" charset="2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 baseline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aseline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000" baseline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sym typeface="Wingdings" panose="05000000000000000000" pitchFamily="2" charset="2"/>
                                      </a:rPr>
                                      <m:t>𝑧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zh-CN" sz="2000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+</m:t>
                    </m:r>
                    <m:sSubSup>
                      <m:sSubSup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⊥</m:t>
                        </m:r>
                      </m:sub>
                      <m:sup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altLang="zh-CN" sz="2000" baseline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000" i="1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𝜉</m:t>
                        </m:r>
                      </m:e>
                      <m:sup>
                        <m:r>
                          <a:rPr lang="en-US" altLang="zh-CN" sz="200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00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1E3437-E58C-4AF7-89B1-7391DEA7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" y="3909207"/>
                <a:ext cx="3429000" cy="650627"/>
              </a:xfrm>
              <a:prstGeom prst="rect">
                <a:avLst/>
              </a:prstGeom>
              <a:blipFill>
                <a:blip r:embed="rId7"/>
                <a:stretch>
                  <a:fillRect l="-1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F05CF2-8B8A-4257-A41E-F59C1E90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13767E-9E4A-4F0F-A81F-C62D7260740A}"/>
              </a:ext>
            </a:extLst>
          </p:cNvPr>
          <p:cNvGrpSpPr/>
          <p:nvPr/>
        </p:nvGrpSpPr>
        <p:grpSpPr>
          <a:xfrm>
            <a:off x="24384" y="1893651"/>
            <a:ext cx="9089136" cy="3310175"/>
            <a:chOff x="896460" y="1794889"/>
            <a:chExt cx="9089136" cy="331017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D097A3E-F47C-41BC-B6D1-D8ABB6C37919}"/>
                </a:ext>
              </a:extLst>
            </p:cNvPr>
            <p:cNvGrpSpPr/>
            <p:nvPr/>
          </p:nvGrpSpPr>
          <p:grpSpPr>
            <a:xfrm>
              <a:off x="896460" y="1794889"/>
              <a:ext cx="7270597" cy="3310175"/>
              <a:chOff x="2057130" y="1698705"/>
              <a:chExt cx="7270597" cy="331017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B80E4E4-7059-44B7-870D-3BB83A7C9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94"/>
              <a:stretch/>
            </p:blipFill>
            <p:spPr>
              <a:xfrm>
                <a:off x="2057130" y="1698705"/>
                <a:ext cx="7019968" cy="1730295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56825C0-BDB5-4359-BD3C-2D137CF96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" b="-1"/>
              <a:stretch/>
            </p:blipFill>
            <p:spPr>
              <a:xfrm>
                <a:off x="2156030" y="3429000"/>
                <a:ext cx="7171697" cy="1579880"/>
              </a:xfrm>
              <a:prstGeom prst="rect">
                <a:avLst/>
              </a:prstGeom>
            </p:spPr>
          </p:pic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5BE3CE-C8EC-4AF4-9AFA-45CE05E823CD}"/>
                </a:ext>
              </a:extLst>
            </p:cNvPr>
            <p:cNvSpPr txBox="1"/>
            <p:nvPr/>
          </p:nvSpPr>
          <p:spPr>
            <a:xfrm>
              <a:off x="8166956" y="1858905"/>
              <a:ext cx="18186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逃逸电子受背景热电子碰撞后分布函数的变化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C0EBAB1F-3893-4114-B092-C6313346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8704" y="2287486"/>
              <a:ext cx="45835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0B0810-700B-4E22-AB40-96AAB9E112A2}"/>
                </a:ext>
              </a:extLst>
            </p:cNvPr>
            <p:cNvSpPr txBox="1"/>
            <p:nvPr/>
          </p:nvSpPr>
          <p:spPr>
            <a:xfrm>
              <a:off x="7574628" y="3562165"/>
              <a:ext cx="16185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baseline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热电子受逃逸电子碰撞后分布函数的变化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D8C79D8-B730-4E5E-A9F5-F282B95B8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878" y="4047142"/>
              <a:ext cx="382949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D10BBE5-7686-4771-8944-E4F2EEEC1E76}"/>
              </a:ext>
            </a:extLst>
          </p:cNvPr>
          <p:cNvSpPr txBox="1"/>
          <p:nvPr/>
        </p:nvSpPr>
        <p:spPr>
          <a:xfrm>
            <a:off x="457203" y="5338414"/>
            <a:ext cx="786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雪崩电子算符首次具有密度守恒，动量守恒、能量守恒等优良性质。传统</a:t>
            </a:r>
            <a:r>
              <a:rPr lang="en-US" altLang="zh-CN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Rosenbluth</a:t>
            </a:r>
            <a:r>
              <a: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雪崩算符假设逃逸电子速度无穷大， </a:t>
            </a:r>
            <a:r>
              <a:rPr lang="en-US" altLang="zh-CN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Chiu–Harvey </a:t>
            </a:r>
            <a:r>
              <a:rPr lang="zh-CN" altLang="en-US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模型中考虑逃逸速度分布但假设逃逸电子速度的投掷角为零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A136C0-50EB-4402-92F9-C032145AD8F7}"/>
              </a:ext>
            </a:extLst>
          </p:cNvPr>
          <p:cNvSpPr txBox="1"/>
          <p:nvPr/>
        </p:nvSpPr>
        <p:spPr>
          <a:xfrm>
            <a:off x="0" y="6396338"/>
            <a:ext cx="5105400" cy="461665"/>
          </a:xfrm>
          <a:prstGeom prst="rect">
            <a:avLst/>
          </a:prstGeom>
          <a:noFill/>
          <a:ln>
            <a:solidFill>
              <a:srgbClr val="E7E6E6"/>
            </a:solidFill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ROSENBLUTH M N </a:t>
            </a:r>
            <a:r>
              <a:rPr lang="zh-CN" altLang="en-US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，Nuclear Fusion, 1997, 37(10)</a:t>
            </a:r>
            <a:endParaRPr lang="en-US" altLang="zh-CN" sz="8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CHIU S ,Nuclear Fusion, 1998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EMBREUS O ,Journal of Plasma Physics, 2018, 84(1)</a:t>
            </a:r>
            <a:endParaRPr lang="zh-CN" altLang="en-US" sz="8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ED1DBC-76B7-4592-1098-A975545BBB59}"/>
              </a:ext>
            </a:extLst>
          </p:cNvPr>
          <p:cNvGrpSpPr/>
          <p:nvPr/>
        </p:nvGrpSpPr>
        <p:grpSpPr>
          <a:xfrm>
            <a:off x="313021" y="1295394"/>
            <a:ext cx="3602869" cy="515659"/>
            <a:chOff x="2133280" y="2832705"/>
            <a:chExt cx="3602869" cy="51565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0C826E0-140A-9263-E2DC-B003CC4319B5}"/>
                </a:ext>
              </a:extLst>
            </p:cNvPr>
            <p:cNvSpPr/>
            <p:nvPr/>
          </p:nvSpPr>
          <p:spPr>
            <a:xfrm>
              <a:off x="2133280" y="2832705"/>
              <a:ext cx="3602869" cy="515658"/>
            </a:xfrm>
            <a:prstGeom prst="roundRect">
              <a:avLst>
                <a:gd name="adj" fmla="val 6863"/>
              </a:avLst>
            </a:prstGeom>
            <a:solidFill>
              <a:srgbClr val="0051A3">
                <a:alpha val="87000"/>
              </a:srgbClr>
            </a:solidFill>
            <a:ln w="6350"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4FD1FF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AC07D56-3267-0625-2C42-F771B193B194}"/>
                </a:ext>
              </a:extLst>
            </p:cNvPr>
            <p:cNvSpPr/>
            <p:nvPr/>
          </p:nvSpPr>
          <p:spPr>
            <a:xfrm>
              <a:off x="5562279" y="2880265"/>
              <a:ext cx="94865" cy="948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FA9B2C-8B43-BCC4-5F87-91915A5C1667}"/>
                </a:ext>
              </a:extLst>
            </p:cNvPr>
            <p:cNvSpPr txBox="1"/>
            <p:nvPr/>
          </p:nvSpPr>
          <p:spPr>
            <a:xfrm>
              <a:off x="2307151" y="2895145"/>
              <a:ext cx="325512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EMBREUS</a:t>
              </a:r>
              <a:r>
                <a:rPr lang="zh-CN" altLang="en-US" b="1" baseline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雪崩算符</a:t>
              </a:r>
              <a:endParaRPr lang="en-US" altLang="zh-CN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1844C7F-71FD-BE20-D7C3-4167EA2C7A75}"/>
                </a:ext>
              </a:extLst>
            </p:cNvPr>
            <p:cNvCxnSpPr>
              <a:cxnSpLocks/>
            </p:cNvCxnSpPr>
            <p:nvPr/>
          </p:nvCxnSpPr>
          <p:spPr>
            <a:xfrm>
              <a:off x="2307151" y="3236986"/>
              <a:ext cx="733615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088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6"/>
          <p:cNvSpPr/>
          <p:nvPr/>
        </p:nvSpPr>
        <p:spPr bwMode="auto">
          <a:xfrm flipV="1">
            <a:off x="7200901" y="5431235"/>
            <a:ext cx="1943100" cy="1401367"/>
          </a:xfrm>
          <a:custGeom>
            <a:avLst/>
            <a:gdLst>
              <a:gd name="T0" fmla="*/ 279 w 1633"/>
              <a:gd name="T1" fmla="*/ 305 h 1179"/>
              <a:gd name="T2" fmla="*/ 1633 w 1633"/>
              <a:gd name="T3" fmla="*/ 1179 h 1179"/>
              <a:gd name="T4" fmla="*/ 1633 w 1633"/>
              <a:gd name="T5" fmla="*/ 0 h 1179"/>
              <a:gd name="T6" fmla="*/ 0 w 1633"/>
              <a:gd name="T7" fmla="*/ 0 h 1179"/>
              <a:gd name="T8" fmla="*/ 279 w 1633"/>
              <a:gd name="T9" fmla="*/ 305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3" h="1179">
                <a:moveTo>
                  <a:pt x="279" y="305"/>
                </a:moveTo>
                <a:cubicBezTo>
                  <a:pt x="686" y="520"/>
                  <a:pt x="1288" y="562"/>
                  <a:pt x="1633" y="1179"/>
                </a:cubicBezTo>
                <a:cubicBezTo>
                  <a:pt x="1633" y="0"/>
                  <a:pt x="1633" y="0"/>
                  <a:pt x="1633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97"/>
                  <a:pt x="95" y="207"/>
                  <a:pt x="279" y="30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51" name="Freeform 56"/>
          <p:cNvSpPr/>
          <p:nvPr/>
        </p:nvSpPr>
        <p:spPr bwMode="auto">
          <a:xfrm flipV="1">
            <a:off x="7200901" y="5456635"/>
            <a:ext cx="1943100" cy="1401367"/>
          </a:xfrm>
          <a:custGeom>
            <a:avLst/>
            <a:gdLst>
              <a:gd name="T0" fmla="*/ 279 w 1633"/>
              <a:gd name="T1" fmla="*/ 305 h 1179"/>
              <a:gd name="T2" fmla="*/ 1633 w 1633"/>
              <a:gd name="T3" fmla="*/ 1179 h 1179"/>
              <a:gd name="T4" fmla="*/ 1633 w 1633"/>
              <a:gd name="T5" fmla="*/ 0 h 1179"/>
              <a:gd name="T6" fmla="*/ 0 w 1633"/>
              <a:gd name="T7" fmla="*/ 0 h 1179"/>
              <a:gd name="T8" fmla="*/ 279 w 1633"/>
              <a:gd name="T9" fmla="*/ 305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3" h="1179">
                <a:moveTo>
                  <a:pt x="279" y="305"/>
                </a:moveTo>
                <a:cubicBezTo>
                  <a:pt x="686" y="520"/>
                  <a:pt x="1288" y="562"/>
                  <a:pt x="1633" y="1179"/>
                </a:cubicBezTo>
                <a:cubicBezTo>
                  <a:pt x="1633" y="0"/>
                  <a:pt x="1633" y="0"/>
                  <a:pt x="1633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97"/>
                  <a:pt x="95" y="207"/>
                  <a:pt x="279" y="305"/>
                </a:cubicBezTo>
                <a:close/>
              </a:path>
            </a:pathLst>
          </a:custGeom>
          <a:solidFill>
            <a:srgbClr val="0066B1"/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>
              <a:solidFill>
                <a:srgbClr val="0553A7"/>
              </a:solidFill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77715C86-2A4D-8820-85E7-2743879D8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91252"/>
            <a:ext cx="1778416" cy="1763119"/>
          </a:xfrm>
          <a:prstGeom prst="rect">
            <a:avLst/>
          </a:prstGeom>
        </p:spPr>
      </p:pic>
      <p:sp>
        <p:nvSpPr>
          <p:cNvPr id="26" name="Freeform 52"/>
          <p:cNvSpPr/>
          <p:nvPr/>
        </p:nvSpPr>
        <p:spPr bwMode="auto">
          <a:xfrm>
            <a:off x="4" y="1066800"/>
            <a:ext cx="2285999" cy="5791200"/>
          </a:xfrm>
          <a:custGeom>
            <a:avLst/>
            <a:gdLst>
              <a:gd name="T0" fmla="*/ 0 w 5311"/>
              <a:gd name="T1" fmla="*/ 4320 h 4320"/>
              <a:gd name="T2" fmla="*/ 5311 w 5311"/>
              <a:gd name="T3" fmla="*/ 4320 h 4320"/>
              <a:gd name="T4" fmla="*/ 3800 w 5311"/>
              <a:gd name="T5" fmla="*/ 1644 h 4320"/>
              <a:gd name="T6" fmla="*/ 2891 w 5311"/>
              <a:gd name="T7" fmla="*/ 0 h 4320"/>
              <a:gd name="T8" fmla="*/ 0 w 5311"/>
              <a:gd name="T9" fmla="*/ 0 h 4320"/>
              <a:gd name="T10" fmla="*/ 0 w 5311"/>
              <a:gd name="T11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11" h="4320">
                <a:moveTo>
                  <a:pt x="0" y="4320"/>
                </a:moveTo>
                <a:cubicBezTo>
                  <a:pt x="5311" y="4320"/>
                  <a:pt x="5311" y="4320"/>
                  <a:pt x="5311" y="4320"/>
                </a:cubicBezTo>
                <a:cubicBezTo>
                  <a:pt x="5281" y="3020"/>
                  <a:pt x="4789" y="2633"/>
                  <a:pt x="3800" y="1644"/>
                </a:cubicBezTo>
                <a:cubicBezTo>
                  <a:pt x="3028" y="873"/>
                  <a:pt x="2904" y="264"/>
                  <a:pt x="2891" y="0"/>
                </a:cubicBezTo>
                <a:cubicBezTo>
                  <a:pt x="0" y="0"/>
                  <a:pt x="0" y="0"/>
                  <a:pt x="0" y="0"/>
                </a:cubicBezTo>
                <a:lnTo>
                  <a:pt x="0" y="4320"/>
                </a:ln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04F20EC-D384-4181-AAE7-B3EFEAF1BC32}"/>
              </a:ext>
            </a:extLst>
          </p:cNvPr>
          <p:cNvGrpSpPr/>
          <p:nvPr/>
        </p:nvGrpSpPr>
        <p:grpSpPr>
          <a:xfrm>
            <a:off x="2438399" y="1905004"/>
            <a:ext cx="4941903" cy="540067"/>
            <a:chOff x="2588036" y="1469879"/>
            <a:chExt cx="4468798" cy="540067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FF74BB6-AB4B-494B-986C-F0C9835CFCFC}"/>
                </a:ext>
              </a:extLst>
            </p:cNvPr>
            <p:cNvSpPr/>
            <p:nvPr userDrawn="1"/>
          </p:nvSpPr>
          <p:spPr>
            <a:xfrm>
              <a:off x="3194619" y="1524000"/>
              <a:ext cx="3862215" cy="432206"/>
            </a:xfrm>
            <a:prstGeom prst="rect">
              <a:avLst/>
            </a:prstGeom>
            <a:noFill/>
            <a:ln w="38100">
              <a:solidFill>
                <a:srgbClr val="0066B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ras Bold ITC" panose="020B0907030504020204" charset="0"/>
                <a:sym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89055FB-6BDE-4462-B6DE-C699F89603C2}"/>
                </a:ext>
              </a:extLst>
            </p:cNvPr>
            <p:cNvGrpSpPr/>
            <p:nvPr/>
          </p:nvGrpSpPr>
          <p:grpSpPr>
            <a:xfrm>
              <a:off x="2588036" y="1469879"/>
              <a:ext cx="558778" cy="540067"/>
              <a:chOff x="7591" y="2189"/>
              <a:chExt cx="1417" cy="1417"/>
            </a:xfrm>
          </p:grpSpPr>
          <p:sp>
            <p:nvSpPr>
              <p:cNvPr id="86" name="菱形 85">
                <a:extLst>
                  <a:ext uri="{FF2B5EF4-FFF2-40B4-BE49-F238E27FC236}">
                    <a16:creationId xmlns:a16="http://schemas.microsoft.com/office/drawing/2014/main" id="{73A02442-A1B6-4A0F-BC88-B7D4E9F2ED7E}"/>
                  </a:ext>
                </a:extLst>
              </p:cNvPr>
              <p:cNvSpPr/>
              <p:nvPr userDrawn="1"/>
            </p:nvSpPr>
            <p:spPr>
              <a:xfrm>
                <a:off x="7733" y="2331"/>
                <a:ext cx="1134" cy="1134"/>
              </a:xfrm>
              <a:prstGeom prst="diamond">
                <a:avLst/>
              </a:prstGeom>
              <a:solidFill>
                <a:srgbClr val="0066B1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菱形 86">
                <a:extLst>
                  <a:ext uri="{FF2B5EF4-FFF2-40B4-BE49-F238E27FC236}">
                    <a16:creationId xmlns:a16="http://schemas.microsoft.com/office/drawing/2014/main" id="{A1AB7087-8EC1-48C1-84F8-C89206CDE2FB}"/>
                  </a:ext>
                </a:extLst>
              </p:cNvPr>
              <p:cNvSpPr/>
              <p:nvPr userDrawn="1"/>
            </p:nvSpPr>
            <p:spPr>
              <a:xfrm>
                <a:off x="7591" y="2189"/>
                <a:ext cx="1417" cy="1417"/>
              </a:xfrm>
              <a:prstGeom prst="diamond">
                <a:avLst/>
              </a:prstGeom>
              <a:noFill/>
              <a:ln w="19050">
                <a:solidFill>
                  <a:srgbClr val="00206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4A6F99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500" b="1" dirty="0">
                  <a:solidFill>
                    <a:srgbClr val="0553A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873D86B-C15F-4C38-B13A-1099264460E7}"/>
                </a:ext>
              </a:extLst>
            </p:cNvPr>
            <p:cNvSpPr txBox="1"/>
            <p:nvPr/>
          </p:nvSpPr>
          <p:spPr>
            <a:xfrm>
              <a:off x="2638825" y="157063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baseline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E4587AA-0D27-4345-8296-1095BEED5EBF}"/>
                </a:ext>
              </a:extLst>
            </p:cNvPr>
            <p:cNvSpPr txBox="1"/>
            <p:nvPr/>
          </p:nvSpPr>
          <p:spPr>
            <a:xfrm>
              <a:off x="3650935" y="1550332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Introduction</a:t>
              </a:r>
              <a:endPara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22B9252-2393-444D-AE2F-3AB4C81A2842}"/>
              </a:ext>
            </a:extLst>
          </p:cNvPr>
          <p:cNvGrpSpPr/>
          <p:nvPr/>
        </p:nvGrpSpPr>
        <p:grpSpPr>
          <a:xfrm>
            <a:off x="2438398" y="2543068"/>
            <a:ext cx="5105401" cy="540067"/>
            <a:chOff x="2588036" y="1469879"/>
            <a:chExt cx="4860498" cy="540067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F822B26-0DED-4DCD-BAE9-6130AF15A9F3}"/>
                </a:ext>
              </a:extLst>
            </p:cNvPr>
            <p:cNvSpPr/>
            <p:nvPr userDrawn="1"/>
          </p:nvSpPr>
          <p:spPr>
            <a:xfrm>
              <a:off x="3226660" y="1524000"/>
              <a:ext cx="4066220" cy="432206"/>
            </a:xfrm>
            <a:prstGeom prst="rect">
              <a:avLst/>
            </a:prstGeom>
            <a:noFill/>
            <a:ln w="38100">
              <a:solidFill>
                <a:srgbClr val="0066B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ras Bold ITC" panose="020B0907030504020204" charset="0"/>
                <a:sym typeface="+mn-ea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DFBADFD5-1D5E-4DAD-ACE5-580A9D3F9B94}"/>
                </a:ext>
              </a:extLst>
            </p:cNvPr>
            <p:cNvGrpSpPr/>
            <p:nvPr/>
          </p:nvGrpSpPr>
          <p:grpSpPr>
            <a:xfrm>
              <a:off x="2588036" y="1469879"/>
              <a:ext cx="558778" cy="540067"/>
              <a:chOff x="7591" y="2189"/>
              <a:chExt cx="1417" cy="1417"/>
            </a:xfrm>
          </p:grpSpPr>
          <p:sp>
            <p:nvSpPr>
              <p:cNvPr id="93" name="菱形 92">
                <a:extLst>
                  <a:ext uri="{FF2B5EF4-FFF2-40B4-BE49-F238E27FC236}">
                    <a16:creationId xmlns:a16="http://schemas.microsoft.com/office/drawing/2014/main" id="{10BBC131-ADB8-4DC9-9B52-82F30A6BB596}"/>
                  </a:ext>
                </a:extLst>
              </p:cNvPr>
              <p:cNvSpPr/>
              <p:nvPr userDrawn="1"/>
            </p:nvSpPr>
            <p:spPr>
              <a:xfrm>
                <a:off x="7733" y="2331"/>
                <a:ext cx="1134" cy="1134"/>
              </a:xfrm>
              <a:prstGeom prst="diamond">
                <a:avLst/>
              </a:prstGeom>
              <a:solidFill>
                <a:srgbClr val="0066B1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菱形 93">
                <a:extLst>
                  <a:ext uri="{FF2B5EF4-FFF2-40B4-BE49-F238E27FC236}">
                    <a16:creationId xmlns:a16="http://schemas.microsoft.com/office/drawing/2014/main" id="{FD5D70F3-7D9C-48A3-BF54-733C3FE7290B}"/>
                  </a:ext>
                </a:extLst>
              </p:cNvPr>
              <p:cNvSpPr/>
              <p:nvPr userDrawn="1"/>
            </p:nvSpPr>
            <p:spPr>
              <a:xfrm>
                <a:off x="7591" y="2189"/>
                <a:ext cx="1417" cy="1417"/>
              </a:xfrm>
              <a:prstGeom prst="diamond">
                <a:avLst/>
              </a:prstGeom>
              <a:noFill/>
              <a:ln w="19050">
                <a:solidFill>
                  <a:srgbClr val="00206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4A6F99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500" b="1" dirty="0">
                  <a:solidFill>
                    <a:srgbClr val="0553A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93922B8-9AF2-4D93-884B-9BFBA6F7934E}"/>
                </a:ext>
              </a:extLst>
            </p:cNvPr>
            <p:cNvSpPr txBox="1"/>
            <p:nvPr/>
          </p:nvSpPr>
          <p:spPr>
            <a:xfrm>
              <a:off x="2638825" y="157063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baseline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503E5D2-92C1-4918-A1A3-8DCA6C53D52A}"/>
                </a:ext>
              </a:extLst>
            </p:cNvPr>
            <p:cNvSpPr txBox="1"/>
            <p:nvPr/>
          </p:nvSpPr>
          <p:spPr>
            <a:xfrm>
              <a:off x="3101232" y="1540075"/>
              <a:ext cx="4347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 cyclotron emission model</a:t>
              </a:r>
              <a:endPara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018C82B-8F35-4797-AC2E-BA89E271DDA0}"/>
              </a:ext>
            </a:extLst>
          </p:cNvPr>
          <p:cNvGrpSpPr/>
          <p:nvPr/>
        </p:nvGrpSpPr>
        <p:grpSpPr>
          <a:xfrm>
            <a:off x="2438399" y="3181132"/>
            <a:ext cx="4293313" cy="540067"/>
            <a:chOff x="2588036" y="1469879"/>
            <a:chExt cx="4293313" cy="5400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2900E84-2A54-435D-BAA6-1EE95FC867D6}"/>
                </a:ext>
              </a:extLst>
            </p:cNvPr>
            <p:cNvGrpSpPr/>
            <p:nvPr/>
          </p:nvGrpSpPr>
          <p:grpSpPr>
            <a:xfrm>
              <a:off x="2588036" y="1469879"/>
              <a:ext cx="558778" cy="540067"/>
              <a:chOff x="7591" y="2189"/>
              <a:chExt cx="1417" cy="1417"/>
            </a:xfrm>
          </p:grpSpPr>
          <p:sp>
            <p:nvSpPr>
              <p:cNvPr id="100" name="菱形 99">
                <a:extLst>
                  <a:ext uri="{FF2B5EF4-FFF2-40B4-BE49-F238E27FC236}">
                    <a16:creationId xmlns:a16="http://schemas.microsoft.com/office/drawing/2014/main" id="{F99AF8AD-06D1-4A93-AE10-6FA41373B2C6}"/>
                  </a:ext>
                </a:extLst>
              </p:cNvPr>
              <p:cNvSpPr/>
              <p:nvPr userDrawn="1"/>
            </p:nvSpPr>
            <p:spPr>
              <a:xfrm>
                <a:off x="7733" y="2331"/>
                <a:ext cx="1134" cy="1134"/>
              </a:xfrm>
              <a:prstGeom prst="diamond">
                <a:avLst/>
              </a:prstGeom>
              <a:solidFill>
                <a:srgbClr val="0066B1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菱形 100">
                <a:extLst>
                  <a:ext uri="{FF2B5EF4-FFF2-40B4-BE49-F238E27FC236}">
                    <a16:creationId xmlns:a16="http://schemas.microsoft.com/office/drawing/2014/main" id="{585AD237-14A0-419F-ADC2-F17A911C4BF4}"/>
                  </a:ext>
                </a:extLst>
              </p:cNvPr>
              <p:cNvSpPr/>
              <p:nvPr userDrawn="1"/>
            </p:nvSpPr>
            <p:spPr>
              <a:xfrm>
                <a:off x="7591" y="2189"/>
                <a:ext cx="1417" cy="1417"/>
              </a:xfrm>
              <a:prstGeom prst="diamond">
                <a:avLst/>
              </a:prstGeom>
              <a:noFill/>
              <a:ln w="19050">
                <a:solidFill>
                  <a:srgbClr val="00206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4A6F99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500" b="1" dirty="0">
                  <a:solidFill>
                    <a:srgbClr val="0553A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8105AB1-8637-4005-A584-5C922633099A}"/>
                </a:ext>
              </a:extLst>
            </p:cNvPr>
            <p:cNvSpPr txBox="1"/>
            <p:nvPr/>
          </p:nvSpPr>
          <p:spPr>
            <a:xfrm>
              <a:off x="2638825" y="157063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baseline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1A7B583-94AA-4DE0-A464-971945B8E524}"/>
                </a:ext>
              </a:extLst>
            </p:cNvPr>
            <p:cNvSpPr txBox="1"/>
            <p:nvPr/>
          </p:nvSpPr>
          <p:spPr>
            <a:xfrm>
              <a:off x="3650935" y="1570128"/>
              <a:ext cx="323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Kinetic simulation model</a:t>
              </a:r>
              <a:endPara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0C9D89C-666D-4B40-BB1D-6D4B9F3A8E6A}"/>
              </a:ext>
            </a:extLst>
          </p:cNvPr>
          <p:cNvGrpSpPr/>
          <p:nvPr/>
        </p:nvGrpSpPr>
        <p:grpSpPr>
          <a:xfrm>
            <a:off x="2438401" y="3819196"/>
            <a:ext cx="4811482" cy="540067"/>
            <a:chOff x="2588036" y="1469879"/>
            <a:chExt cx="4811482" cy="540067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C1D545C4-F620-4BC6-A94D-36F223E1509F}"/>
                </a:ext>
              </a:extLst>
            </p:cNvPr>
            <p:cNvGrpSpPr/>
            <p:nvPr/>
          </p:nvGrpSpPr>
          <p:grpSpPr>
            <a:xfrm>
              <a:off x="2588036" y="1469879"/>
              <a:ext cx="558778" cy="540067"/>
              <a:chOff x="7591" y="2189"/>
              <a:chExt cx="1417" cy="1417"/>
            </a:xfrm>
          </p:grpSpPr>
          <p:sp>
            <p:nvSpPr>
              <p:cNvPr id="107" name="菱形 106">
                <a:extLst>
                  <a:ext uri="{FF2B5EF4-FFF2-40B4-BE49-F238E27FC236}">
                    <a16:creationId xmlns:a16="http://schemas.microsoft.com/office/drawing/2014/main" id="{5AB8CB61-474B-4589-BD91-112CFFD748B9}"/>
                  </a:ext>
                </a:extLst>
              </p:cNvPr>
              <p:cNvSpPr/>
              <p:nvPr userDrawn="1"/>
            </p:nvSpPr>
            <p:spPr>
              <a:xfrm>
                <a:off x="7733" y="2331"/>
                <a:ext cx="1134" cy="1134"/>
              </a:xfrm>
              <a:prstGeom prst="diamond">
                <a:avLst/>
              </a:prstGeom>
              <a:solidFill>
                <a:srgbClr val="0066B1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菱形 107">
                <a:extLst>
                  <a:ext uri="{FF2B5EF4-FFF2-40B4-BE49-F238E27FC236}">
                    <a16:creationId xmlns:a16="http://schemas.microsoft.com/office/drawing/2014/main" id="{7EFCF4E7-5595-4C62-9A4D-B3FD69805742}"/>
                  </a:ext>
                </a:extLst>
              </p:cNvPr>
              <p:cNvSpPr/>
              <p:nvPr userDrawn="1"/>
            </p:nvSpPr>
            <p:spPr>
              <a:xfrm>
                <a:off x="7591" y="2189"/>
                <a:ext cx="1417" cy="1417"/>
              </a:xfrm>
              <a:prstGeom prst="diamond">
                <a:avLst/>
              </a:prstGeom>
              <a:noFill/>
              <a:ln w="19050">
                <a:solidFill>
                  <a:srgbClr val="00206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4A6F99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500" b="1" dirty="0">
                  <a:solidFill>
                    <a:srgbClr val="0553A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D723DB0-4253-4A09-8208-BAD3F0731A36}"/>
                </a:ext>
              </a:extLst>
            </p:cNvPr>
            <p:cNvSpPr txBox="1"/>
            <p:nvPr/>
          </p:nvSpPr>
          <p:spPr>
            <a:xfrm>
              <a:off x="2638825" y="157063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baseline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A8A276C-A289-4E57-9EEF-41AC4A272D8E}"/>
                </a:ext>
              </a:extLst>
            </p:cNvPr>
            <p:cNvSpPr txBox="1"/>
            <p:nvPr/>
          </p:nvSpPr>
          <p:spPr>
            <a:xfrm>
              <a:off x="3128416" y="1559234"/>
              <a:ext cx="427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 case</a:t>
              </a:r>
              <a:endPara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03833ED-555F-4471-8E73-BBA7E70577B4}"/>
              </a:ext>
            </a:extLst>
          </p:cNvPr>
          <p:cNvGrpSpPr/>
          <p:nvPr/>
        </p:nvGrpSpPr>
        <p:grpSpPr>
          <a:xfrm>
            <a:off x="2428238" y="4610007"/>
            <a:ext cx="4073839" cy="540067"/>
            <a:chOff x="2588036" y="1469879"/>
            <a:chExt cx="4073839" cy="540067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56DC76C-54F3-4D56-AC18-679F1AA3962A}"/>
                </a:ext>
              </a:extLst>
            </p:cNvPr>
            <p:cNvGrpSpPr/>
            <p:nvPr/>
          </p:nvGrpSpPr>
          <p:grpSpPr>
            <a:xfrm>
              <a:off x="2588036" y="1469879"/>
              <a:ext cx="558778" cy="540067"/>
              <a:chOff x="7591" y="2189"/>
              <a:chExt cx="1417" cy="1417"/>
            </a:xfrm>
          </p:grpSpPr>
          <p:sp>
            <p:nvSpPr>
              <p:cNvPr id="121" name="菱形 120">
                <a:extLst>
                  <a:ext uri="{FF2B5EF4-FFF2-40B4-BE49-F238E27FC236}">
                    <a16:creationId xmlns:a16="http://schemas.microsoft.com/office/drawing/2014/main" id="{4CBF570D-6438-490A-ABBD-AE6FE0662F91}"/>
                  </a:ext>
                </a:extLst>
              </p:cNvPr>
              <p:cNvSpPr/>
              <p:nvPr userDrawn="1"/>
            </p:nvSpPr>
            <p:spPr>
              <a:xfrm>
                <a:off x="7733" y="2331"/>
                <a:ext cx="1134" cy="1134"/>
              </a:xfrm>
              <a:prstGeom prst="diamond">
                <a:avLst/>
              </a:prstGeom>
              <a:solidFill>
                <a:srgbClr val="0066B1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菱形 121">
                <a:extLst>
                  <a:ext uri="{FF2B5EF4-FFF2-40B4-BE49-F238E27FC236}">
                    <a16:creationId xmlns:a16="http://schemas.microsoft.com/office/drawing/2014/main" id="{C38A5F75-69C5-4903-9B35-ECC978872EA8}"/>
                  </a:ext>
                </a:extLst>
              </p:cNvPr>
              <p:cNvSpPr/>
              <p:nvPr userDrawn="1"/>
            </p:nvSpPr>
            <p:spPr>
              <a:xfrm>
                <a:off x="7591" y="2189"/>
                <a:ext cx="1417" cy="1417"/>
              </a:xfrm>
              <a:prstGeom prst="diamond">
                <a:avLst/>
              </a:prstGeom>
              <a:noFill/>
              <a:ln w="19050">
                <a:solidFill>
                  <a:srgbClr val="002060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4A6F99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500" b="1" dirty="0">
                  <a:solidFill>
                    <a:srgbClr val="0553A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860D2854-A68E-4202-8E13-9F8062CD5D0A}"/>
                </a:ext>
              </a:extLst>
            </p:cNvPr>
            <p:cNvSpPr txBox="1"/>
            <p:nvPr/>
          </p:nvSpPr>
          <p:spPr>
            <a:xfrm>
              <a:off x="2638825" y="157063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baseline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b="1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5921D71F-C915-4036-ABCD-25931A39E404}"/>
                </a:ext>
              </a:extLst>
            </p:cNvPr>
            <p:cNvSpPr txBox="1"/>
            <p:nvPr/>
          </p:nvSpPr>
          <p:spPr>
            <a:xfrm>
              <a:off x="3842475" y="1578393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zh-CN" altLang="en-US" b="1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111E1EB9-1FEF-4840-9B7C-80F9DF2F1A7F}"/>
              </a:ext>
            </a:extLst>
          </p:cNvPr>
          <p:cNvSpPr/>
          <p:nvPr/>
        </p:nvSpPr>
        <p:spPr>
          <a:xfrm>
            <a:off x="3099040" y="3278330"/>
            <a:ext cx="4271102" cy="432206"/>
          </a:xfrm>
          <a:prstGeom prst="rect">
            <a:avLst/>
          </a:prstGeom>
          <a:noFill/>
          <a:ln w="38100">
            <a:solidFill>
              <a:srgbClr val="0066B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ras Bold ITC" panose="020B0907030504020204" charset="0"/>
              <a:sym typeface="+mn-ea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788DE61-4B9E-49F1-9B79-BB4BE22DA25A}"/>
              </a:ext>
            </a:extLst>
          </p:cNvPr>
          <p:cNvSpPr/>
          <p:nvPr/>
        </p:nvSpPr>
        <p:spPr>
          <a:xfrm>
            <a:off x="3099040" y="3927511"/>
            <a:ext cx="4271102" cy="432206"/>
          </a:xfrm>
          <a:prstGeom prst="rect">
            <a:avLst/>
          </a:prstGeom>
          <a:noFill/>
          <a:ln w="38100">
            <a:solidFill>
              <a:srgbClr val="0066B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ras Bold ITC" panose="020B0907030504020204" charset="0"/>
              <a:sym typeface="+mn-ea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9320B7E-E2F4-435A-A198-F6C01DB09B52}"/>
              </a:ext>
            </a:extLst>
          </p:cNvPr>
          <p:cNvSpPr/>
          <p:nvPr/>
        </p:nvSpPr>
        <p:spPr>
          <a:xfrm>
            <a:off x="3109200" y="4671093"/>
            <a:ext cx="4271102" cy="432206"/>
          </a:xfrm>
          <a:prstGeom prst="rect">
            <a:avLst/>
          </a:prstGeom>
          <a:noFill/>
          <a:ln w="38100">
            <a:solidFill>
              <a:srgbClr val="0066B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ras Bold ITC" panose="020B0907030504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"/>
    </mc:Choice>
    <mc:Fallback xmlns="">
      <p:transition spd="slow" advTm="12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C21742-B47D-4E23-A85D-82B3A57E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25176"/>
            <a:ext cx="2133600" cy="476251"/>
          </a:xfrm>
        </p:spPr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9BC24A7-E23A-42A5-0E50-476D480FC615}"/>
              </a:ext>
            </a:extLst>
          </p:cNvPr>
          <p:cNvGrpSpPr/>
          <p:nvPr/>
        </p:nvGrpSpPr>
        <p:grpSpPr>
          <a:xfrm>
            <a:off x="0" y="1208849"/>
            <a:ext cx="3581401" cy="535719"/>
            <a:chOff x="7531255" y="5240975"/>
            <a:chExt cx="1470115" cy="53571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22C7344-0A4B-C0AA-F7D7-7397449AEA1D}"/>
                </a:ext>
              </a:extLst>
            </p:cNvPr>
            <p:cNvSpPr/>
            <p:nvPr/>
          </p:nvSpPr>
          <p:spPr>
            <a:xfrm>
              <a:off x="7595650" y="5256022"/>
              <a:ext cx="1376334" cy="52067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FD9CC26-CC6E-F7B3-0FC2-967BF7979512}"/>
                </a:ext>
              </a:extLst>
            </p:cNvPr>
            <p:cNvSpPr txBox="1"/>
            <p:nvPr/>
          </p:nvSpPr>
          <p:spPr>
            <a:xfrm>
              <a:off x="7531255" y="5240975"/>
              <a:ext cx="1470115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Abnormal electron cyclotron emission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3BFEBC5-11BC-437A-BD21-C981A6B49563}"/>
              </a:ext>
            </a:extLst>
          </p:cNvPr>
          <p:cNvSpPr txBox="1"/>
          <p:nvPr/>
        </p:nvSpPr>
        <p:spPr>
          <a:xfrm>
            <a:off x="180129" y="6255739"/>
            <a:ext cx="901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the early stage of discharge, there is a peak structure on </a:t>
            </a:r>
            <a:r>
              <a:rPr lang="en-US" altLang="zh-CN" baseline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ece</a:t>
            </a:r>
            <a:r>
              <a:rPr lang="en-US" altLang="zh-CN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and the peak contains step structure</a:t>
            </a:r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BC88A80-B565-42A1-9F1C-00CC6017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" y="1598548"/>
            <a:ext cx="4186089" cy="451293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C062990-FE3E-444F-8B14-BEAA818134DA}"/>
              </a:ext>
            </a:extLst>
          </p:cNvPr>
          <p:cNvGrpSpPr/>
          <p:nvPr/>
        </p:nvGrpSpPr>
        <p:grpSpPr>
          <a:xfrm>
            <a:off x="4089286" y="1085043"/>
            <a:ext cx="5105400" cy="4882177"/>
            <a:chOff x="4089286" y="1085043"/>
            <a:chExt cx="5105400" cy="488217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3332841-9594-418F-A14E-B6C8118F4EA8}"/>
                </a:ext>
              </a:extLst>
            </p:cNvPr>
            <p:cNvGrpSpPr/>
            <p:nvPr/>
          </p:nvGrpSpPr>
          <p:grpSpPr>
            <a:xfrm>
              <a:off x="4089286" y="1085043"/>
              <a:ext cx="5105400" cy="4882177"/>
              <a:chOff x="4064000" y="978548"/>
              <a:chExt cx="5105400" cy="4882177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82D495AD-71B8-4A2B-AD63-57280A07D2B8}"/>
                  </a:ext>
                </a:extLst>
              </p:cNvPr>
              <p:cNvGrpSpPr/>
              <p:nvPr/>
            </p:nvGrpSpPr>
            <p:grpSpPr>
              <a:xfrm>
                <a:off x="4154339" y="978548"/>
                <a:ext cx="5000922" cy="2450452"/>
                <a:chOff x="4509939" y="1399126"/>
                <a:chExt cx="5000922" cy="2450452"/>
              </a:xfrm>
            </p:grpSpPr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19ADA0CE-B177-4B4F-8651-8850260B0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9939" y="1399126"/>
                  <a:ext cx="5000922" cy="2450452"/>
                </a:xfrm>
                <a:prstGeom prst="rect">
                  <a:avLst/>
                </a:prstGeom>
              </p:spPr>
            </p:pic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81DAFD74-6B8D-4ABB-AB53-240558710C50}"/>
                    </a:ext>
                  </a:extLst>
                </p:cNvPr>
                <p:cNvSpPr/>
                <p:nvPr/>
              </p:nvSpPr>
              <p:spPr bwMode="auto">
                <a:xfrm>
                  <a:off x="5181600" y="1600200"/>
                  <a:ext cx="274287" cy="1984270"/>
                </a:xfrm>
                <a:prstGeom prst="rect">
                  <a:avLst/>
                </a:prstGeom>
                <a:solidFill>
                  <a:srgbClr val="FFC000">
                    <a:alpha val="33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2590FCA-39CB-45F9-82C9-9129502D4157}"/>
                  </a:ext>
                </a:extLst>
              </p:cNvPr>
              <p:cNvGrpSpPr/>
              <p:nvPr/>
            </p:nvGrpSpPr>
            <p:grpSpPr>
              <a:xfrm>
                <a:off x="4064000" y="3141226"/>
                <a:ext cx="5105400" cy="2719499"/>
                <a:chOff x="4419600" y="3429000"/>
                <a:chExt cx="5105400" cy="2719499"/>
              </a:xfrm>
            </p:grpSpPr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D50A901F-B8BE-4B43-BAAC-88939B0886BA}"/>
                    </a:ext>
                  </a:extLst>
                </p:cNvPr>
                <p:cNvCxnSpPr/>
                <p:nvPr/>
              </p:nvCxnSpPr>
              <p:spPr bwMode="auto">
                <a:xfrm flipH="1">
                  <a:off x="5039537" y="3429000"/>
                  <a:ext cx="142064" cy="48884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EB7D7C64-1237-4DFD-979D-A09B642D878B}"/>
                    </a:ext>
                  </a:extLst>
                </p:cNvPr>
                <p:cNvCxnSpPr/>
                <p:nvPr/>
              </p:nvCxnSpPr>
              <p:spPr bwMode="auto">
                <a:xfrm>
                  <a:off x="5391150" y="3451666"/>
                  <a:ext cx="3676650" cy="466182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461266CD-5B72-4948-B3A1-BB63DA5FE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9600" y="3771151"/>
                  <a:ext cx="5105400" cy="2377348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8D0CFDC-0DC2-48FE-9CFE-B807624DE4A5}"/>
                </a:ext>
              </a:extLst>
            </p:cNvPr>
            <p:cNvSpPr/>
            <p:nvPr/>
          </p:nvSpPr>
          <p:spPr bwMode="auto">
            <a:xfrm>
              <a:off x="6201387" y="4927416"/>
              <a:ext cx="533400" cy="533400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B39DDAB-3873-4937-AF32-D901C17D0022}"/>
                </a:ext>
              </a:extLst>
            </p:cNvPr>
            <p:cNvSpPr txBox="1"/>
            <p:nvPr/>
          </p:nvSpPr>
          <p:spPr>
            <a:xfrm>
              <a:off x="4721227" y="3912756"/>
              <a:ext cx="3461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Character time scale: </a:t>
              </a:r>
              <a:r>
                <a:rPr lang="en-US" altLang="zh-CN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ms</a:t>
              </a:r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D6518372-6E6B-43D7-A348-04E492215D70}"/>
              </a:ext>
            </a:extLst>
          </p:cNvPr>
          <p:cNvSpPr txBox="1"/>
          <p:nvPr/>
        </p:nvSpPr>
        <p:spPr>
          <a:xfrm>
            <a:off x="6181067" y="59967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+mn-lt"/>
                <a:ea typeface="等线" panose="02010600030101010101" pitchFamily="2" charset="-122"/>
              </a:rPr>
              <a:t>time [s]</a:t>
            </a:r>
            <a:endParaRPr lang="zh-CN" altLang="en-US" baseline="0" dirty="0">
              <a:latin typeface="+mn-lt"/>
              <a:ea typeface="等线" panose="02010600030101010101" pitchFamily="2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B0E3AB1-88F2-4982-BF94-CB8A71AC9523}"/>
              </a:ext>
            </a:extLst>
          </p:cNvPr>
          <p:cNvCxnSpPr>
            <a:cxnSpLocks/>
          </p:cNvCxnSpPr>
          <p:nvPr/>
        </p:nvCxnSpPr>
        <p:spPr>
          <a:xfrm>
            <a:off x="4181473" y="1107454"/>
            <a:ext cx="0" cy="5206523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066B1">
                    <a:alpha val="21000"/>
                  </a:srgb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435F9B-3AE0-4AEC-948D-C882875E6159}"/>
              </a:ext>
            </a:extLst>
          </p:cNvPr>
          <p:cNvSpPr txBox="1"/>
          <p:nvPr/>
        </p:nvSpPr>
        <p:spPr>
          <a:xfrm>
            <a:off x="0" y="211562"/>
            <a:ext cx="579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Introduction</a:t>
            </a:r>
            <a:r>
              <a:rPr lang="zh-CN" altLang="en-US" sz="40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：</a:t>
            </a:r>
            <a:r>
              <a:rPr lang="en-US" altLang="zh-CN" sz="24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motivation</a:t>
            </a:r>
            <a:endParaRPr lang="en-US" altLang="zh-CN" sz="48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181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12F6E2-D11D-4665-994B-2FD38DE2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34B02AA-21C8-47BC-A939-9F05EA29C0AD}"/>
              </a:ext>
            </a:extLst>
          </p:cNvPr>
          <p:cNvGrpSpPr/>
          <p:nvPr/>
        </p:nvGrpSpPr>
        <p:grpSpPr>
          <a:xfrm>
            <a:off x="98825" y="1411967"/>
            <a:ext cx="4572000" cy="5638800"/>
            <a:chOff x="536575" y="1375150"/>
            <a:chExt cx="4572000" cy="563880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44307A2-4BA1-4366-B139-CCF987A95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575" y="1375150"/>
              <a:ext cx="4572000" cy="5638800"/>
            </a:xfrm>
            <a:prstGeom prst="rect">
              <a:avLst/>
            </a:prstGeom>
          </p:spPr>
        </p:pic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78965A3-7BD1-44FA-A54D-C2B9CF19F913}"/>
                </a:ext>
              </a:extLst>
            </p:cNvPr>
            <p:cNvCxnSpPr/>
            <p:nvPr/>
          </p:nvCxnSpPr>
          <p:spPr bwMode="auto">
            <a:xfrm flipV="1">
              <a:off x="3302635" y="1575442"/>
              <a:ext cx="0" cy="475011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1060D4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1038FF2-9AE5-4129-AB4A-DB10ED9C3244}"/>
              </a:ext>
            </a:extLst>
          </p:cNvPr>
          <p:cNvSpPr txBox="1"/>
          <p:nvPr/>
        </p:nvSpPr>
        <p:spPr>
          <a:xfrm>
            <a:off x="4721861" y="6098661"/>
            <a:ext cx="38315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525252"/>
                </a:solidFill>
                <a:effectLst/>
                <a:latin typeface="+mn-lt"/>
              </a:rPr>
              <a:t>During density decrease process,</a:t>
            </a:r>
          </a:p>
          <a:p>
            <a:pPr algn="l"/>
            <a:r>
              <a:rPr lang="en-US" altLang="zh-CN" sz="2000" b="1" i="0" dirty="0">
                <a:solidFill>
                  <a:srgbClr val="525252"/>
                </a:solidFill>
                <a:effectLst/>
                <a:latin typeface="+mn-lt"/>
              </a:rPr>
              <a:t>Cyclotron radiation rises exponentially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7FD38F6-B76D-48C5-A906-F9ED0BDBBF9F}"/>
              </a:ext>
            </a:extLst>
          </p:cNvPr>
          <p:cNvSpPr/>
          <p:nvPr/>
        </p:nvSpPr>
        <p:spPr bwMode="auto">
          <a:xfrm>
            <a:off x="2766816" y="5279582"/>
            <a:ext cx="1692584" cy="1140475"/>
          </a:xfrm>
          <a:prstGeom prst="roundRect">
            <a:avLst/>
          </a:prstGeom>
          <a:solidFill>
            <a:srgbClr val="FFC0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B3A3369-6AE7-4514-8F85-181DDEEFA0C0}"/>
              </a:ext>
            </a:extLst>
          </p:cNvPr>
          <p:cNvGrpSpPr/>
          <p:nvPr/>
        </p:nvGrpSpPr>
        <p:grpSpPr>
          <a:xfrm>
            <a:off x="4897294" y="1420765"/>
            <a:ext cx="3804746" cy="4445029"/>
            <a:chOff x="5502226" y="1390776"/>
            <a:chExt cx="3804746" cy="444502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A0CC0CD-C84C-44AF-9F93-B6570FD2C75C}"/>
                </a:ext>
              </a:extLst>
            </p:cNvPr>
            <p:cNvSpPr txBox="1"/>
            <p:nvPr/>
          </p:nvSpPr>
          <p:spPr>
            <a:xfrm>
              <a:off x="5754556" y="1390776"/>
              <a:ext cx="3276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baseline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Character of abnormal ECE</a:t>
              </a:r>
              <a:endParaRPr lang="zh-CN" altLang="en-US" b="1" baseline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6725A540-3D5E-4966-9E9D-F5EBE55AD81C}"/>
                    </a:ext>
                  </a:extLst>
                </p:cNvPr>
                <p:cNvSpPr/>
                <p:nvPr/>
              </p:nvSpPr>
              <p:spPr>
                <a:xfrm>
                  <a:off x="5509831" y="2209800"/>
                  <a:ext cx="1554752" cy="56345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𝒍𝒐𝒘</m:t>
                            </m:r>
                            <m:r>
                              <a:rPr lang="en-US" altLang="zh-CN" sz="2400" b="1" i="1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sz="2400" b="1" i="1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1" i="1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6725A540-3D5E-4966-9E9D-F5EBE55AD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831" y="2209800"/>
                  <a:ext cx="1554752" cy="5634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DF5BB2-FFA1-4853-BF55-066580730F83}"/>
                </a:ext>
              </a:extLst>
            </p:cNvPr>
            <p:cNvSpPr/>
            <p:nvPr/>
          </p:nvSpPr>
          <p:spPr>
            <a:xfrm>
              <a:off x="7173372" y="2209800"/>
              <a:ext cx="2133600" cy="5634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emission</a:t>
              </a:r>
              <a:endPara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FBAA47B-6367-4A5E-A155-28354BFB12B3}"/>
                </a:ext>
              </a:extLst>
            </p:cNvPr>
            <p:cNvSpPr/>
            <p:nvPr/>
          </p:nvSpPr>
          <p:spPr>
            <a:xfrm>
              <a:off x="5502226" y="3478589"/>
              <a:ext cx="1667801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Optica thin </a:t>
              </a:r>
              <a:r>
                <a:rPr lang="zh-CN" altLang="en-US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𝜏</a:t>
              </a:r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&lt;1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7F309B8-E85B-45A6-B2CB-20FCC19F40CC}"/>
                </a:ext>
              </a:extLst>
            </p:cNvPr>
            <p:cNvSpPr/>
            <p:nvPr/>
          </p:nvSpPr>
          <p:spPr>
            <a:xfrm>
              <a:off x="7265587" y="3475516"/>
              <a:ext cx="1960022" cy="7171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Non-thermal electrons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372B68D-9D63-432A-90FE-EFD9E1B92592}"/>
                </a:ext>
              </a:extLst>
            </p:cNvPr>
            <p:cNvSpPr/>
            <p:nvPr/>
          </p:nvSpPr>
          <p:spPr>
            <a:xfrm>
              <a:off x="5532259" y="4797853"/>
              <a:ext cx="1554752" cy="1021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 cyclotron </a:t>
              </a:r>
            </a:p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simulation</a:t>
              </a:r>
              <a:endPara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A1ADD4E-32C2-4BA0-91EF-2F571A182831}"/>
                </a:ext>
              </a:extLst>
            </p:cNvPr>
            <p:cNvSpPr/>
            <p:nvPr/>
          </p:nvSpPr>
          <p:spPr>
            <a:xfrm>
              <a:off x="7446901" y="4813828"/>
              <a:ext cx="1554752" cy="1021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5F902AC-B252-487D-A213-F85A5A48646D}"/>
                </a:ext>
              </a:extLst>
            </p:cNvPr>
            <p:cNvSpPr txBox="1"/>
            <p:nvPr/>
          </p:nvSpPr>
          <p:spPr>
            <a:xfrm>
              <a:off x="7529282" y="4939223"/>
              <a:ext cx="14217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Kinetic </a:t>
              </a:r>
            </a:p>
            <a:p>
              <a:pPr algn="ctr"/>
              <a:r>
                <a:rPr lang="en-US" altLang="zh-CN" sz="27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simulation</a:t>
              </a:r>
              <a:endPara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0">
              <a:extLst>
                <a:ext uri="{FF2B5EF4-FFF2-40B4-BE49-F238E27FC236}">
                  <a16:creationId xmlns:a16="http://schemas.microsoft.com/office/drawing/2014/main" id="{808366F5-7575-473A-9F52-EE8D123BA906}"/>
                </a:ext>
              </a:extLst>
            </p:cNvPr>
            <p:cNvSpPr/>
            <p:nvPr/>
          </p:nvSpPr>
          <p:spPr>
            <a:xfrm rot="5400000">
              <a:off x="6035926" y="3057886"/>
              <a:ext cx="490790" cy="236756"/>
            </a:xfrm>
            <a:custGeom>
              <a:avLst/>
              <a:gdLst>
                <a:gd name="connsiteX0" fmla="*/ 0 w 2051"/>
                <a:gd name="connsiteY0" fmla="*/ 149 h 940"/>
                <a:gd name="connsiteX1" fmla="*/ 1472 w 2051"/>
                <a:gd name="connsiteY1" fmla="*/ 392 h 940"/>
                <a:gd name="connsiteX2" fmla="*/ 1487 w 2051"/>
                <a:gd name="connsiteY2" fmla="*/ 0 h 940"/>
                <a:gd name="connsiteX3" fmla="*/ 2051 w 2051"/>
                <a:gd name="connsiteY3" fmla="*/ 455 h 940"/>
                <a:gd name="connsiteX4" fmla="*/ 1534 w 2051"/>
                <a:gd name="connsiteY4" fmla="*/ 940 h 940"/>
                <a:gd name="connsiteX5" fmla="*/ 1472 w 2051"/>
                <a:gd name="connsiteY5" fmla="*/ 579 h 940"/>
                <a:gd name="connsiteX6" fmla="*/ 0 w 2051"/>
                <a:gd name="connsiteY6" fmla="*/ 760 h 940"/>
                <a:gd name="connsiteX7" fmla="*/ 0 w 2051"/>
                <a:gd name="connsiteY7" fmla="*/ 149 h 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1" h="940">
                  <a:moveTo>
                    <a:pt x="0" y="149"/>
                  </a:moveTo>
                  <a:lnTo>
                    <a:pt x="1472" y="392"/>
                  </a:lnTo>
                  <a:lnTo>
                    <a:pt x="1487" y="0"/>
                  </a:lnTo>
                  <a:lnTo>
                    <a:pt x="2051" y="455"/>
                  </a:lnTo>
                  <a:lnTo>
                    <a:pt x="1534" y="940"/>
                  </a:lnTo>
                  <a:lnTo>
                    <a:pt x="1472" y="579"/>
                  </a:lnTo>
                  <a:lnTo>
                    <a:pt x="0" y="76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50">
              <a:extLst>
                <a:ext uri="{FF2B5EF4-FFF2-40B4-BE49-F238E27FC236}">
                  <a16:creationId xmlns:a16="http://schemas.microsoft.com/office/drawing/2014/main" id="{BDEFCD65-6BD3-4119-8195-E82DB719360E}"/>
                </a:ext>
              </a:extLst>
            </p:cNvPr>
            <p:cNvSpPr/>
            <p:nvPr/>
          </p:nvSpPr>
          <p:spPr>
            <a:xfrm rot="5400000">
              <a:off x="6053966" y="4370422"/>
              <a:ext cx="490790" cy="236756"/>
            </a:xfrm>
            <a:custGeom>
              <a:avLst/>
              <a:gdLst>
                <a:gd name="connsiteX0" fmla="*/ 0 w 2051"/>
                <a:gd name="connsiteY0" fmla="*/ 149 h 940"/>
                <a:gd name="connsiteX1" fmla="*/ 1472 w 2051"/>
                <a:gd name="connsiteY1" fmla="*/ 392 h 940"/>
                <a:gd name="connsiteX2" fmla="*/ 1487 w 2051"/>
                <a:gd name="connsiteY2" fmla="*/ 0 h 940"/>
                <a:gd name="connsiteX3" fmla="*/ 2051 w 2051"/>
                <a:gd name="connsiteY3" fmla="*/ 455 h 940"/>
                <a:gd name="connsiteX4" fmla="*/ 1534 w 2051"/>
                <a:gd name="connsiteY4" fmla="*/ 940 h 940"/>
                <a:gd name="connsiteX5" fmla="*/ 1472 w 2051"/>
                <a:gd name="connsiteY5" fmla="*/ 579 h 940"/>
                <a:gd name="connsiteX6" fmla="*/ 0 w 2051"/>
                <a:gd name="connsiteY6" fmla="*/ 760 h 940"/>
                <a:gd name="connsiteX7" fmla="*/ 0 w 2051"/>
                <a:gd name="connsiteY7" fmla="*/ 149 h 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1" h="940">
                  <a:moveTo>
                    <a:pt x="0" y="149"/>
                  </a:moveTo>
                  <a:lnTo>
                    <a:pt x="1472" y="392"/>
                  </a:lnTo>
                  <a:lnTo>
                    <a:pt x="1487" y="0"/>
                  </a:lnTo>
                  <a:lnTo>
                    <a:pt x="2051" y="455"/>
                  </a:lnTo>
                  <a:lnTo>
                    <a:pt x="1534" y="940"/>
                  </a:lnTo>
                  <a:lnTo>
                    <a:pt x="1472" y="579"/>
                  </a:lnTo>
                  <a:lnTo>
                    <a:pt x="0" y="76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任意多边形 50">
              <a:extLst>
                <a:ext uri="{FF2B5EF4-FFF2-40B4-BE49-F238E27FC236}">
                  <a16:creationId xmlns:a16="http://schemas.microsoft.com/office/drawing/2014/main" id="{1D415EB0-23EF-4526-9D95-B93FCDF76A59}"/>
                </a:ext>
              </a:extLst>
            </p:cNvPr>
            <p:cNvSpPr/>
            <p:nvPr/>
          </p:nvSpPr>
          <p:spPr>
            <a:xfrm rot="5400000">
              <a:off x="8006987" y="3035187"/>
              <a:ext cx="490790" cy="236756"/>
            </a:xfrm>
            <a:custGeom>
              <a:avLst/>
              <a:gdLst>
                <a:gd name="connsiteX0" fmla="*/ 0 w 2051"/>
                <a:gd name="connsiteY0" fmla="*/ 149 h 940"/>
                <a:gd name="connsiteX1" fmla="*/ 1472 w 2051"/>
                <a:gd name="connsiteY1" fmla="*/ 392 h 940"/>
                <a:gd name="connsiteX2" fmla="*/ 1487 w 2051"/>
                <a:gd name="connsiteY2" fmla="*/ 0 h 940"/>
                <a:gd name="connsiteX3" fmla="*/ 2051 w 2051"/>
                <a:gd name="connsiteY3" fmla="*/ 455 h 940"/>
                <a:gd name="connsiteX4" fmla="*/ 1534 w 2051"/>
                <a:gd name="connsiteY4" fmla="*/ 940 h 940"/>
                <a:gd name="connsiteX5" fmla="*/ 1472 w 2051"/>
                <a:gd name="connsiteY5" fmla="*/ 579 h 940"/>
                <a:gd name="connsiteX6" fmla="*/ 0 w 2051"/>
                <a:gd name="connsiteY6" fmla="*/ 760 h 940"/>
                <a:gd name="connsiteX7" fmla="*/ 0 w 2051"/>
                <a:gd name="connsiteY7" fmla="*/ 149 h 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1" h="940">
                  <a:moveTo>
                    <a:pt x="0" y="149"/>
                  </a:moveTo>
                  <a:lnTo>
                    <a:pt x="1472" y="392"/>
                  </a:lnTo>
                  <a:lnTo>
                    <a:pt x="1487" y="0"/>
                  </a:lnTo>
                  <a:lnTo>
                    <a:pt x="2051" y="455"/>
                  </a:lnTo>
                  <a:lnTo>
                    <a:pt x="1534" y="940"/>
                  </a:lnTo>
                  <a:lnTo>
                    <a:pt x="1472" y="579"/>
                  </a:lnTo>
                  <a:lnTo>
                    <a:pt x="0" y="76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50">
              <a:extLst>
                <a:ext uri="{FF2B5EF4-FFF2-40B4-BE49-F238E27FC236}">
                  <a16:creationId xmlns:a16="http://schemas.microsoft.com/office/drawing/2014/main" id="{F3521605-95FD-414E-8997-608D6D625961}"/>
                </a:ext>
              </a:extLst>
            </p:cNvPr>
            <p:cNvSpPr/>
            <p:nvPr/>
          </p:nvSpPr>
          <p:spPr>
            <a:xfrm rot="5400000">
              <a:off x="8029103" y="4395327"/>
              <a:ext cx="490790" cy="236756"/>
            </a:xfrm>
            <a:custGeom>
              <a:avLst/>
              <a:gdLst>
                <a:gd name="connsiteX0" fmla="*/ 0 w 2051"/>
                <a:gd name="connsiteY0" fmla="*/ 149 h 940"/>
                <a:gd name="connsiteX1" fmla="*/ 1472 w 2051"/>
                <a:gd name="connsiteY1" fmla="*/ 392 h 940"/>
                <a:gd name="connsiteX2" fmla="*/ 1487 w 2051"/>
                <a:gd name="connsiteY2" fmla="*/ 0 h 940"/>
                <a:gd name="connsiteX3" fmla="*/ 2051 w 2051"/>
                <a:gd name="connsiteY3" fmla="*/ 455 h 940"/>
                <a:gd name="connsiteX4" fmla="*/ 1534 w 2051"/>
                <a:gd name="connsiteY4" fmla="*/ 940 h 940"/>
                <a:gd name="connsiteX5" fmla="*/ 1472 w 2051"/>
                <a:gd name="connsiteY5" fmla="*/ 579 h 940"/>
                <a:gd name="connsiteX6" fmla="*/ 0 w 2051"/>
                <a:gd name="connsiteY6" fmla="*/ 760 h 940"/>
                <a:gd name="connsiteX7" fmla="*/ 0 w 2051"/>
                <a:gd name="connsiteY7" fmla="*/ 149 h 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1" h="940">
                  <a:moveTo>
                    <a:pt x="0" y="149"/>
                  </a:moveTo>
                  <a:lnTo>
                    <a:pt x="1472" y="392"/>
                  </a:lnTo>
                  <a:lnTo>
                    <a:pt x="1487" y="0"/>
                  </a:lnTo>
                  <a:lnTo>
                    <a:pt x="2051" y="455"/>
                  </a:lnTo>
                  <a:lnTo>
                    <a:pt x="1534" y="940"/>
                  </a:lnTo>
                  <a:lnTo>
                    <a:pt x="1472" y="579"/>
                  </a:lnTo>
                  <a:lnTo>
                    <a:pt x="0" y="76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C7CA6E77-25B5-4A2F-8617-EBCDCBB5E804}"/>
              </a:ext>
            </a:extLst>
          </p:cNvPr>
          <p:cNvSpPr txBox="1"/>
          <p:nvPr/>
        </p:nvSpPr>
        <p:spPr>
          <a:xfrm>
            <a:off x="5469978" y="1869406"/>
            <a:ext cx="4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3FA00E7-4B2A-41CA-8100-93CE281749FC}"/>
              </a:ext>
            </a:extLst>
          </p:cNvPr>
          <p:cNvSpPr txBox="1"/>
          <p:nvPr/>
        </p:nvSpPr>
        <p:spPr>
          <a:xfrm>
            <a:off x="7341198" y="1807681"/>
            <a:ext cx="4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D48948-BD4A-4C36-B682-8A5ED0F85033}"/>
              </a:ext>
            </a:extLst>
          </p:cNvPr>
          <p:cNvSpPr txBox="1"/>
          <p:nvPr/>
        </p:nvSpPr>
        <p:spPr>
          <a:xfrm>
            <a:off x="0" y="299420"/>
            <a:ext cx="579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Introduction</a:t>
            </a:r>
            <a:r>
              <a:rPr lang="zh-CN" altLang="en-US" sz="40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：</a:t>
            </a:r>
            <a:r>
              <a:rPr lang="en-US" altLang="zh-CN" sz="24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motivation</a:t>
            </a:r>
            <a:endParaRPr lang="en-US" altLang="zh-CN" sz="4800" b="1" baseline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66ED702-1B11-43DE-850B-3898F0DE0982}"/>
              </a:ext>
            </a:extLst>
          </p:cNvPr>
          <p:cNvSpPr txBox="1"/>
          <p:nvPr/>
        </p:nvSpPr>
        <p:spPr>
          <a:xfrm>
            <a:off x="-745438" y="1116822"/>
            <a:ext cx="4648200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Abnormal electron cyclotron emission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85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74F2FB-E3F7-4A76-A3B6-6BA5AE7D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539F389-6E6F-6583-DABC-A35019E7D6E1}"/>
              </a:ext>
            </a:extLst>
          </p:cNvPr>
          <p:cNvGrpSpPr/>
          <p:nvPr/>
        </p:nvGrpSpPr>
        <p:grpSpPr>
          <a:xfrm>
            <a:off x="36930" y="3742347"/>
            <a:ext cx="2326240" cy="1048172"/>
            <a:chOff x="-28574" y="3657497"/>
            <a:chExt cx="2326240" cy="104817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29ACE6D-93BF-8656-9B45-D2D54FA99A48}"/>
                </a:ext>
              </a:extLst>
            </p:cNvPr>
            <p:cNvSpPr txBox="1"/>
            <p:nvPr/>
          </p:nvSpPr>
          <p:spPr>
            <a:xfrm>
              <a:off x="71832" y="3657497"/>
              <a:ext cx="1978165" cy="1048172"/>
            </a:xfrm>
            <a:prstGeom prst="rect">
              <a:avLst/>
            </a:prstGeom>
            <a:solidFill>
              <a:schemeClr val="bg2">
                <a:alpha val="14000"/>
              </a:schemeClr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851CAF84-F3BD-4E06-9127-D357E59EEE3A}"/>
                    </a:ext>
                  </a:extLst>
                </p:cNvPr>
                <p:cNvSpPr txBox="1"/>
                <p:nvPr/>
              </p:nvSpPr>
              <p:spPr>
                <a:xfrm>
                  <a:off x="-28574" y="3733485"/>
                  <a:ext cx="232624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𝑇𝑒𝑚𝑝𝑒𝑟𝑎𝑡𝑢𝑟𝑒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    :</m:t>
                        </m:r>
                        <m:sSub>
                          <m:sSubPr>
                            <m:ctrlP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altLang="zh-CN" sz="1400" i="1" kern="0" baseline="0" dirty="0">
                    <a:solidFill>
                      <a:prstClr val="black"/>
                    </a:solidFill>
                    <a:latin typeface="+mj-ea"/>
                    <a:ea typeface="+mj-ea"/>
                  </a:endParaRP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𝑀𝑎𝑔𝑛𝑒𝑡𝑖𝑐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𝑓𝑖𝑒𝑙𝑑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:</m:t>
                        </m:r>
                        <m:r>
                          <a:rPr lang="en-US" altLang="zh-CN" sz="1400" i="1" kern="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𝐵</m:t>
                        </m:r>
                      </m:oMath>
                    </m:oMathPara>
                  </a14:m>
                  <a:endParaRPr lang="en-US" altLang="zh-CN" sz="1400" i="1" kern="0" baseline="0" dirty="0">
                    <a:solidFill>
                      <a:prstClr val="black"/>
                    </a:solidFill>
                    <a:latin typeface="+mj-ea"/>
                    <a:ea typeface="+mj-ea"/>
                  </a:endParaRP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kern="0" baseline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d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𝑒𝑛𝑠𝑖𝑡𝑦</m:t>
                        </m:r>
                        <m:r>
                          <a:rPr lang="en-US" altLang="zh-CN" sz="1400" b="0" i="1" kern="0" baseline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                </m:t>
                        </m:r>
                        <m:sSub>
                          <m:sSubPr>
                            <m:ctrlP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:</m:t>
                            </m:r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1400" i="1" kern="0" baseline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altLang="zh-CN" sz="1400" i="1" kern="0" baseline="0" dirty="0">
                    <a:solidFill>
                      <a:prstClr val="black"/>
                    </a:solidFill>
                    <a:latin typeface="+mj-ea"/>
                    <a:ea typeface="+mj-ea"/>
                  </a:endParaRP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US" altLang="zh-CN" sz="1400" b="0" i="1" kern="0" baseline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𝐿𝑜𝑜𝑝</m:t>
                      </m:r>
                      <m:r>
                        <a:rPr lang="en-US" altLang="zh-CN" sz="1400" b="0" i="1" kern="0" baseline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zh-CN" sz="1400" b="0" i="1" kern="0" baseline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𝐸𝑙𝑒𝑐𝑡𝑟𝑖𝑐</m:t>
                      </m:r>
                    </m:oMath>
                  </a14:m>
                  <a:r>
                    <a:rPr lang="zh-CN" altLang="en-US" sz="1400" kern="0" baseline="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1400" kern="0" baseline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:</m:t>
                      </m:r>
                      <m:r>
                        <a:rPr lang="en-US" altLang="zh-CN" sz="1400" i="1" kern="0" baseline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𝐸𝑙𝑜𝑜𝑝</m:t>
                      </m:r>
                      <m:r>
                        <a:rPr lang="en-US" altLang="zh-CN" sz="1400" i="1" kern="0" baseline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1400" i="1" kern="0" baseline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lang="en-US" altLang="zh-CN" sz="1400" i="1" kern="0" baseline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</m:oMath>
                  </a14:m>
                  <a:endParaRPr lang="zh-CN" altLang="en-US" sz="1400" kern="0" baseline="0" dirty="0">
                    <a:solidFill>
                      <a:prstClr val="black"/>
                    </a:solidFill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851CAF84-F3BD-4E06-9127-D357E59EE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8574" y="3733485"/>
                  <a:ext cx="2326240" cy="954107"/>
                </a:xfrm>
                <a:prstGeom prst="rect">
                  <a:avLst/>
                </a:prstGeom>
                <a:blipFill>
                  <a:blip r:embed="rId2"/>
                  <a:stretch>
                    <a:fillRect b="-25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8FAC23-2482-F20B-3BA1-FC347B491654}"/>
              </a:ext>
            </a:extLst>
          </p:cNvPr>
          <p:cNvGrpSpPr/>
          <p:nvPr/>
        </p:nvGrpSpPr>
        <p:grpSpPr>
          <a:xfrm>
            <a:off x="2182111" y="3718027"/>
            <a:ext cx="2650109" cy="1444691"/>
            <a:chOff x="2002882" y="1793346"/>
            <a:chExt cx="2650108" cy="144469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55F88A9-64A5-8098-41D7-3A08FCAE1125}"/>
                </a:ext>
              </a:extLst>
            </p:cNvPr>
            <p:cNvSpPr txBox="1"/>
            <p:nvPr/>
          </p:nvSpPr>
          <p:spPr>
            <a:xfrm>
              <a:off x="2053160" y="1793346"/>
              <a:ext cx="2288013" cy="1444691"/>
            </a:xfrm>
            <a:prstGeom prst="rect">
              <a:avLst/>
            </a:prstGeom>
            <a:solidFill>
              <a:schemeClr val="bg2">
                <a:alpha val="14000"/>
              </a:schemeClr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82BE101-C376-4877-8630-D77E91B53A20}"/>
                </a:ext>
              </a:extLst>
            </p:cNvPr>
            <p:cNvSpPr txBox="1"/>
            <p:nvPr/>
          </p:nvSpPr>
          <p:spPr>
            <a:xfrm>
              <a:off x="2002882" y="1817666"/>
              <a:ext cx="265010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Small angle collision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Big angle collision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Magnetic turbulence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Radiation damping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Electric acceleration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…</a:t>
              </a:r>
              <a:endParaRPr lang="zh-CN" altLang="en-US" sz="1400" kern="0" baseline="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12EADFB-B34E-DBEF-9D4E-C019E5BC20D9}"/>
              </a:ext>
            </a:extLst>
          </p:cNvPr>
          <p:cNvGrpSpPr/>
          <p:nvPr/>
        </p:nvGrpSpPr>
        <p:grpSpPr>
          <a:xfrm>
            <a:off x="4777692" y="3718027"/>
            <a:ext cx="1948639" cy="830997"/>
            <a:chOff x="4604561" y="4475922"/>
            <a:chExt cx="1948639" cy="83099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0FAF0B-DD60-0F67-8432-4DFB3BB87D03}"/>
                </a:ext>
              </a:extLst>
            </p:cNvPr>
            <p:cNvSpPr txBox="1"/>
            <p:nvPr/>
          </p:nvSpPr>
          <p:spPr>
            <a:xfrm>
              <a:off x="4604561" y="4475922"/>
              <a:ext cx="1948639" cy="801951"/>
            </a:xfrm>
            <a:prstGeom prst="rect">
              <a:avLst/>
            </a:prstGeom>
            <a:solidFill>
              <a:schemeClr val="bg2">
                <a:alpha val="14000"/>
              </a:schemeClr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tabLst>
                  <a:tab pos="407184" algn="l"/>
                </a:tabLst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7C4FF29-F771-46B0-8144-0397DAB8FBF8}"/>
                </a:ext>
              </a:extLst>
            </p:cNvPr>
            <p:cNvSpPr txBox="1"/>
            <p:nvPr/>
          </p:nvSpPr>
          <p:spPr>
            <a:xfrm>
              <a:off x="4664477" y="4475922"/>
              <a:ext cx="1802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6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Emission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6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Absorption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600" kern="0" baseline="0" dirty="0">
                  <a:solidFill>
                    <a:prstClr val="black"/>
                  </a:solidFill>
                  <a:latin typeface="+mj-ea"/>
                  <a:ea typeface="+mj-ea"/>
                </a:rPr>
                <a:t>Ray tracing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E12190C-B8CF-9FBE-0094-5535B5055109}"/>
              </a:ext>
            </a:extLst>
          </p:cNvPr>
          <p:cNvSpPr txBox="1"/>
          <p:nvPr/>
        </p:nvSpPr>
        <p:spPr>
          <a:xfrm>
            <a:off x="36930" y="322447"/>
            <a:ext cx="4839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Introduction</a:t>
            </a:r>
            <a:r>
              <a:rPr lang="zh-CN" altLang="en-US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：</a:t>
            </a:r>
            <a:r>
              <a:rPr lang="en-US" altLang="zh-CN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research methods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44ACC5-F312-C6C0-B6CE-B21A47FF61ED}"/>
              </a:ext>
            </a:extLst>
          </p:cNvPr>
          <p:cNvGrpSpPr/>
          <p:nvPr/>
        </p:nvGrpSpPr>
        <p:grpSpPr>
          <a:xfrm>
            <a:off x="36930" y="1051268"/>
            <a:ext cx="2522445" cy="530424"/>
            <a:chOff x="7643663" y="5133760"/>
            <a:chExt cx="969650" cy="53042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84CB9B4-EF19-A3CA-2B47-2BECC5766B55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E625DBA-E37E-A713-1BD6-EF1AB2AFFAE1}"/>
                </a:ext>
              </a:extLst>
            </p:cNvPr>
            <p:cNvSpPr txBox="1"/>
            <p:nvPr/>
          </p:nvSpPr>
          <p:spPr>
            <a:xfrm>
              <a:off x="7643663" y="5133760"/>
              <a:ext cx="969650" cy="45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b="0" i="0" dirty="0">
                  <a:solidFill>
                    <a:srgbClr val="525252"/>
                  </a:solidFill>
                  <a:effectLst/>
                  <a:latin typeface="+mn-lt"/>
                </a:rPr>
                <a:t>physical models</a:t>
              </a:r>
              <a:endParaRPr lang="zh-CN" altLang="en-US" sz="3200" b="1" dirty="0">
                <a:solidFill>
                  <a:srgbClr val="00206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74ECDD0-30A6-69CB-83DC-C93444E7C130}"/>
              </a:ext>
            </a:extLst>
          </p:cNvPr>
          <p:cNvGrpSpPr/>
          <p:nvPr/>
        </p:nvGrpSpPr>
        <p:grpSpPr>
          <a:xfrm>
            <a:off x="220540" y="2689590"/>
            <a:ext cx="8588851" cy="945808"/>
            <a:chOff x="-46114" y="2375558"/>
            <a:chExt cx="8972960" cy="988105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F9B3BF1-C105-40A5-A218-DEF466CCFF26}"/>
                </a:ext>
              </a:extLst>
            </p:cNvPr>
            <p:cNvSpPr txBox="1"/>
            <p:nvPr/>
          </p:nvSpPr>
          <p:spPr>
            <a:xfrm>
              <a:off x="1343905" y="2392431"/>
              <a:ext cx="694436" cy="32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drive</a:t>
              </a:r>
              <a:endParaRPr lang="zh-CN" altLang="en-US" sz="1400" kern="0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F6DAACD7-1E60-40CB-869B-CCC04133223C}"/>
                </a:ext>
              </a:extLst>
            </p:cNvPr>
            <p:cNvSpPr txBox="1"/>
            <p:nvPr/>
          </p:nvSpPr>
          <p:spPr>
            <a:xfrm>
              <a:off x="3331122" y="2400026"/>
              <a:ext cx="870971" cy="32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400" kern="0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763585C9-44CD-4F2A-87C6-209AA7CDABA1}"/>
                </a:ext>
              </a:extLst>
            </p:cNvPr>
            <p:cNvSpPr txBox="1"/>
            <p:nvPr/>
          </p:nvSpPr>
          <p:spPr>
            <a:xfrm>
              <a:off x="6660196" y="2375558"/>
              <a:ext cx="1065204" cy="32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output</a:t>
              </a:r>
              <a:endParaRPr lang="zh-CN" altLang="en-US" sz="1400" kern="0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0AF463A-B048-DABD-6485-D7FAE5E4178A}"/>
                </a:ext>
              </a:extLst>
            </p:cNvPr>
            <p:cNvGrpSpPr/>
            <p:nvPr/>
          </p:nvGrpSpPr>
          <p:grpSpPr>
            <a:xfrm>
              <a:off x="-46114" y="2653084"/>
              <a:ext cx="1552138" cy="622420"/>
              <a:chOff x="529971" y="5062050"/>
              <a:chExt cx="1765525" cy="622420"/>
            </a:xfrm>
          </p:grpSpPr>
          <p:sp>
            <p:nvSpPr>
              <p:cNvPr id="12" name="矩形: 圆角 21">
                <a:extLst>
                  <a:ext uri="{FF2B5EF4-FFF2-40B4-BE49-F238E27FC236}">
                    <a16:creationId xmlns:a16="http://schemas.microsoft.com/office/drawing/2014/main" id="{8ED370CF-4E8F-A903-9D94-0E0B1B90F157}"/>
                  </a:ext>
                </a:extLst>
              </p:cNvPr>
              <p:cNvSpPr/>
              <p:nvPr/>
            </p:nvSpPr>
            <p:spPr>
              <a:xfrm>
                <a:off x="685800" y="5080935"/>
                <a:ext cx="1456791" cy="60353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360"/>
                  </a:lnSpc>
                </a:pP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AAF9979-23E7-4F95-9768-74A40E6752CA}"/>
                  </a:ext>
                </a:extLst>
              </p:cNvPr>
              <p:cNvSpPr txBox="1"/>
              <p:nvPr/>
            </p:nvSpPr>
            <p:spPr>
              <a:xfrm>
                <a:off x="529971" y="5062050"/>
                <a:ext cx="1765525" cy="610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kern="0" baseline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Background parameters</a:t>
                </a:r>
                <a:endParaRPr lang="zh-CN" altLang="en-US" sz="1600" b="1" kern="0" baseline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AE8D399-FCDC-3814-0418-5CD971078005}"/>
                </a:ext>
              </a:extLst>
            </p:cNvPr>
            <p:cNvGrpSpPr/>
            <p:nvPr/>
          </p:nvGrpSpPr>
          <p:grpSpPr>
            <a:xfrm>
              <a:off x="1973915" y="2667481"/>
              <a:ext cx="1493233" cy="620704"/>
              <a:chOff x="685800" y="5080935"/>
              <a:chExt cx="1456791" cy="620704"/>
            </a:xfrm>
          </p:grpSpPr>
          <p:sp>
            <p:nvSpPr>
              <p:cNvPr id="17" name="矩形: 圆角 21">
                <a:extLst>
                  <a:ext uri="{FF2B5EF4-FFF2-40B4-BE49-F238E27FC236}">
                    <a16:creationId xmlns:a16="http://schemas.microsoft.com/office/drawing/2014/main" id="{5E675D26-4590-D6B3-38F3-CCBCFBCBD92A}"/>
                  </a:ext>
                </a:extLst>
              </p:cNvPr>
              <p:cNvSpPr/>
              <p:nvPr/>
            </p:nvSpPr>
            <p:spPr>
              <a:xfrm>
                <a:off x="685800" y="5080935"/>
                <a:ext cx="1456791" cy="60353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360"/>
                  </a:lnSpc>
                </a:pP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C5EA4B-6F9D-1377-13DB-36EFB6D213AF}"/>
                  </a:ext>
                </a:extLst>
              </p:cNvPr>
              <p:cNvSpPr txBox="1"/>
              <p:nvPr/>
            </p:nvSpPr>
            <p:spPr>
              <a:xfrm>
                <a:off x="745508" y="5090713"/>
                <a:ext cx="1319374" cy="61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kern="0" baseline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Kinetic model</a:t>
                </a:r>
                <a:endParaRPr lang="zh-CN" altLang="en-US" sz="1600" b="1" kern="0" baseline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2F06B5A-66A6-1E19-D9C7-1ACE9FE5EFCA}"/>
                </a:ext>
              </a:extLst>
            </p:cNvPr>
            <p:cNvGrpSpPr/>
            <p:nvPr/>
          </p:nvGrpSpPr>
          <p:grpSpPr>
            <a:xfrm>
              <a:off x="4066067" y="2667481"/>
              <a:ext cx="2768627" cy="603535"/>
              <a:chOff x="754508" y="5080935"/>
              <a:chExt cx="1319373" cy="603535"/>
            </a:xfrm>
          </p:grpSpPr>
          <p:sp>
            <p:nvSpPr>
              <p:cNvPr id="20" name="矩形: 圆角 21">
                <a:extLst>
                  <a:ext uri="{FF2B5EF4-FFF2-40B4-BE49-F238E27FC236}">
                    <a16:creationId xmlns:a16="http://schemas.microsoft.com/office/drawing/2014/main" id="{80BAB865-0966-249E-6D91-F71ACF93BFEA}"/>
                  </a:ext>
                </a:extLst>
              </p:cNvPr>
              <p:cNvSpPr/>
              <p:nvPr/>
            </p:nvSpPr>
            <p:spPr>
              <a:xfrm>
                <a:off x="754508" y="5080935"/>
                <a:ext cx="1319373" cy="60353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360"/>
                  </a:lnSpc>
                </a:pP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255C45-86BF-25BF-751F-72332C1D4345}"/>
                  </a:ext>
                </a:extLst>
              </p:cNvPr>
              <p:cNvSpPr txBox="1"/>
              <p:nvPr/>
            </p:nvSpPr>
            <p:spPr>
              <a:xfrm>
                <a:off x="754508" y="5183849"/>
                <a:ext cx="1319373" cy="353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kern="0" baseline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ECE numerical diagnose  </a:t>
                </a:r>
                <a:endParaRPr lang="zh-CN" altLang="en-US" sz="1600" b="1" kern="0" baseline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1AD9BB7-FBBC-E845-593B-69371E3BDEA8}"/>
                </a:ext>
              </a:extLst>
            </p:cNvPr>
            <p:cNvGrpSpPr/>
            <p:nvPr/>
          </p:nvGrpSpPr>
          <p:grpSpPr>
            <a:xfrm>
              <a:off x="7433613" y="2511178"/>
              <a:ext cx="1493233" cy="852485"/>
              <a:chOff x="685800" y="5080935"/>
              <a:chExt cx="1456791" cy="852485"/>
            </a:xfrm>
          </p:grpSpPr>
          <p:sp>
            <p:nvSpPr>
              <p:cNvPr id="23" name="矩形: 圆角 21">
                <a:extLst>
                  <a:ext uri="{FF2B5EF4-FFF2-40B4-BE49-F238E27FC236}">
                    <a16:creationId xmlns:a16="http://schemas.microsoft.com/office/drawing/2014/main" id="{E21363A3-4AD1-1A4B-7D85-CCF779849C8F}"/>
                  </a:ext>
                </a:extLst>
              </p:cNvPr>
              <p:cNvSpPr/>
              <p:nvPr/>
            </p:nvSpPr>
            <p:spPr>
              <a:xfrm>
                <a:off x="685800" y="5080935"/>
                <a:ext cx="1456791" cy="8524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360"/>
                  </a:lnSpc>
                </a:pP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C589DA-1855-68E2-CF08-56027CCF353C}"/>
                  </a:ext>
                </a:extLst>
              </p:cNvPr>
              <p:cNvSpPr txBox="1"/>
              <p:nvPr/>
            </p:nvSpPr>
            <p:spPr>
              <a:xfrm>
                <a:off x="754508" y="5196123"/>
                <a:ext cx="1319374" cy="610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kern="0" baseline="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ECE signal evolution</a:t>
                </a:r>
                <a:endParaRPr lang="zh-CN" altLang="en-US" sz="1600" b="1" kern="0" baseline="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箭头: 右 33">
              <a:extLst>
                <a:ext uri="{FF2B5EF4-FFF2-40B4-BE49-F238E27FC236}">
                  <a16:creationId xmlns:a16="http://schemas.microsoft.com/office/drawing/2014/main" id="{16925A8D-8C2B-767F-F79B-C8542B5A4093}"/>
                </a:ext>
              </a:extLst>
            </p:cNvPr>
            <p:cNvSpPr/>
            <p:nvPr/>
          </p:nvSpPr>
          <p:spPr>
            <a:xfrm>
              <a:off x="1408526" y="2907124"/>
              <a:ext cx="525067" cy="124247"/>
            </a:xfrm>
            <a:prstGeom prst="rightArrow">
              <a:avLst>
                <a:gd name="adj1" fmla="val 35556"/>
                <a:gd name="adj2" fmla="val 81380"/>
              </a:avLst>
            </a:prstGeom>
            <a:solidFill>
              <a:srgbClr val="BFBFBF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ts val="2360"/>
                </a:lnSpc>
              </a:pPr>
              <a:endPara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箭头: 右 33">
              <a:extLst>
                <a:ext uri="{FF2B5EF4-FFF2-40B4-BE49-F238E27FC236}">
                  <a16:creationId xmlns:a16="http://schemas.microsoft.com/office/drawing/2014/main" id="{B15C4E3F-D8A5-CDA2-8B2C-A8CF5E21104C}"/>
                </a:ext>
              </a:extLst>
            </p:cNvPr>
            <p:cNvSpPr/>
            <p:nvPr/>
          </p:nvSpPr>
          <p:spPr>
            <a:xfrm>
              <a:off x="3499276" y="2907124"/>
              <a:ext cx="525067" cy="124247"/>
            </a:xfrm>
            <a:prstGeom prst="rightArrow">
              <a:avLst>
                <a:gd name="adj1" fmla="val 35556"/>
                <a:gd name="adj2" fmla="val 81380"/>
              </a:avLst>
            </a:prstGeom>
            <a:solidFill>
              <a:srgbClr val="BFBFBF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ts val="2360"/>
                </a:lnSpc>
              </a:pPr>
              <a:endPara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箭头: 右 33">
              <a:extLst>
                <a:ext uri="{FF2B5EF4-FFF2-40B4-BE49-F238E27FC236}">
                  <a16:creationId xmlns:a16="http://schemas.microsoft.com/office/drawing/2014/main" id="{6C106E0E-051F-42B7-E764-B794D4D873E4}"/>
                </a:ext>
              </a:extLst>
            </p:cNvPr>
            <p:cNvSpPr/>
            <p:nvPr/>
          </p:nvSpPr>
          <p:spPr>
            <a:xfrm>
              <a:off x="6871620" y="2887407"/>
              <a:ext cx="525067" cy="124247"/>
            </a:xfrm>
            <a:prstGeom prst="rightArrow">
              <a:avLst>
                <a:gd name="adj1" fmla="val 35556"/>
                <a:gd name="adj2" fmla="val 81380"/>
              </a:avLst>
            </a:prstGeom>
            <a:solidFill>
              <a:srgbClr val="BFBFBF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ts val="2360"/>
                </a:lnSpc>
              </a:pPr>
              <a:endParaRPr lang="zh-CN" alt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53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879395-7827-49D8-88AC-09F98345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7" y="6248401"/>
            <a:ext cx="2133600" cy="476251"/>
          </a:xfrm>
        </p:spPr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67535C-5D0E-45BB-97FB-4510BBF6D9D7}"/>
              </a:ext>
            </a:extLst>
          </p:cNvPr>
          <p:cNvGrpSpPr/>
          <p:nvPr/>
        </p:nvGrpSpPr>
        <p:grpSpPr>
          <a:xfrm>
            <a:off x="147732" y="1956738"/>
            <a:ext cx="4957368" cy="3988242"/>
            <a:chOff x="113184" y="1689914"/>
            <a:chExt cx="5102589" cy="412155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91DB80B-430B-4208-A502-91E3E2C6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84" y="2127260"/>
              <a:ext cx="5102589" cy="32766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D1C298-9718-422F-914F-82A3C4736685}"/>
                </a:ext>
              </a:extLst>
            </p:cNvPr>
            <p:cNvSpPr txBox="1"/>
            <p:nvPr/>
          </p:nvSpPr>
          <p:spPr>
            <a:xfrm>
              <a:off x="817126" y="1689914"/>
              <a:ext cx="4085226" cy="381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Ray tracing of different antenna</a:t>
              </a:r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FF78C74-B406-4870-AD78-06D5B6A88FF9}"/>
                </a:ext>
              </a:extLst>
            </p:cNvPr>
            <p:cNvSpPr txBox="1"/>
            <p:nvPr/>
          </p:nvSpPr>
          <p:spPr>
            <a:xfrm>
              <a:off x="817126" y="5429787"/>
              <a:ext cx="1810693" cy="381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Side view</a:t>
              </a:r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6ABFB8D-D733-4D84-A43E-09C8117F594B}"/>
                </a:ext>
              </a:extLst>
            </p:cNvPr>
            <p:cNvSpPr txBox="1"/>
            <p:nvPr/>
          </p:nvSpPr>
          <p:spPr>
            <a:xfrm>
              <a:off x="3505200" y="5429787"/>
              <a:ext cx="1240289" cy="381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Top view</a:t>
              </a:r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EBAAE17E-1978-4880-A9E0-1FF3133AF9D0}"/>
              </a:ext>
            </a:extLst>
          </p:cNvPr>
          <p:cNvSpPr/>
          <p:nvPr/>
        </p:nvSpPr>
        <p:spPr>
          <a:xfrm>
            <a:off x="6160223" y="2941526"/>
            <a:ext cx="1457788" cy="2024815"/>
          </a:xfrm>
          <a:prstGeom prst="ellipse">
            <a:avLst/>
          </a:prstGeom>
          <a:gradFill flip="none" rotWithShape="1">
            <a:gsLst>
              <a:gs pos="77000">
                <a:srgbClr val="1060D4"/>
              </a:gs>
              <a:gs pos="51000">
                <a:srgbClr val="FFC000"/>
              </a:gs>
              <a:gs pos="22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32EF42-0BC0-CF78-6D09-8039C6DAE9A7}"/>
              </a:ext>
            </a:extLst>
          </p:cNvPr>
          <p:cNvSpPr txBox="1"/>
          <p:nvPr/>
        </p:nvSpPr>
        <p:spPr>
          <a:xfrm>
            <a:off x="295950" y="227880"/>
            <a:ext cx="458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ECE numerical model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B6A4261-F54D-C2D9-F4D2-52F12128FCFA}"/>
              </a:ext>
            </a:extLst>
          </p:cNvPr>
          <p:cNvGrpSpPr/>
          <p:nvPr/>
        </p:nvGrpSpPr>
        <p:grpSpPr>
          <a:xfrm>
            <a:off x="-42527" y="1113016"/>
            <a:ext cx="2400659" cy="468676"/>
            <a:chOff x="7610138" y="5195508"/>
            <a:chExt cx="985437" cy="46867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BE4FE02-B86D-A12A-827B-9CF6CDAC2033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CEBC76-F146-B995-31CF-4345E849B8F3}"/>
                </a:ext>
              </a:extLst>
            </p:cNvPr>
            <p:cNvSpPr txBox="1"/>
            <p:nvPr/>
          </p:nvSpPr>
          <p:spPr>
            <a:xfrm>
              <a:off x="7610138" y="5195508"/>
              <a:ext cx="969650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Receive path</a:t>
              </a:r>
              <a:endPara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46A8BC7-60F6-4C6F-98FD-CD08C0B79669}"/>
              </a:ext>
            </a:extLst>
          </p:cNvPr>
          <p:cNvSpPr/>
          <p:nvPr/>
        </p:nvSpPr>
        <p:spPr>
          <a:xfrm>
            <a:off x="71834" y="1828802"/>
            <a:ext cx="5033268" cy="4267201"/>
          </a:xfrm>
          <a:prstGeom prst="rect">
            <a:avLst/>
          </a:prstGeom>
          <a:noFill/>
          <a:ln w="15875">
            <a:solidFill>
              <a:srgbClr val="8FAADC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06CC70-D33A-FE69-52F9-DC2A73085F53}"/>
              </a:ext>
            </a:extLst>
          </p:cNvPr>
          <p:cNvSpPr/>
          <p:nvPr/>
        </p:nvSpPr>
        <p:spPr>
          <a:xfrm>
            <a:off x="5181602" y="1820334"/>
            <a:ext cx="3846729" cy="4267201"/>
          </a:xfrm>
          <a:prstGeom prst="rect">
            <a:avLst/>
          </a:prstGeom>
          <a:noFill/>
          <a:ln w="15875">
            <a:solidFill>
              <a:srgbClr val="8FAADC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5AF85F85-F6CB-480D-9F1D-E51CF4268550}"/>
              </a:ext>
            </a:extLst>
          </p:cNvPr>
          <p:cNvSpPr/>
          <p:nvPr/>
        </p:nvSpPr>
        <p:spPr bwMode="auto">
          <a:xfrm rot="382642">
            <a:off x="5286441" y="2710805"/>
            <a:ext cx="2355493" cy="2029701"/>
          </a:xfrm>
          <a:prstGeom prst="arc">
            <a:avLst>
              <a:gd name="adj1" fmla="val 15806310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7DE1787C-2ED1-4D46-9FF1-1ACFEEB5410D}"/>
              </a:ext>
            </a:extLst>
          </p:cNvPr>
          <p:cNvSpPr/>
          <p:nvPr/>
        </p:nvSpPr>
        <p:spPr bwMode="auto">
          <a:xfrm>
            <a:off x="4004343" y="3134156"/>
            <a:ext cx="2155880" cy="1951067"/>
          </a:xfrm>
          <a:prstGeom prst="arc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AA14B34-B176-47AA-8634-6FDE77CF0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25" t="-6680" b="-2"/>
          <a:stretch/>
        </p:blipFill>
        <p:spPr>
          <a:xfrm>
            <a:off x="7870798" y="3705498"/>
            <a:ext cx="361071" cy="51380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3E20EB6-CB70-4FBB-8DD9-093F1F3E5355}"/>
              </a:ext>
            </a:extLst>
          </p:cNvPr>
          <p:cNvCxnSpPr/>
          <p:nvPr/>
        </p:nvCxnSpPr>
        <p:spPr bwMode="auto">
          <a:xfrm>
            <a:off x="6464184" y="3986747"/>
            <a:ext cx="13814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51A3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4C211A-D066-45E7-A195-1948B3294FF6}"/>
                  </a:ext>
                </a:extLst>
              </p:cNvPr>
              <p:cNvSpPr txBox="1"/>
              <p:nvPr/>
            </p:nvSpPr>
            <p:spPr>
              <a:xfrm>
                <a:off x="915914" y="4320011"/>
                <a:ext cx="2819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baseline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i="1" baseline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=2</m:t>
                      </m:r>
                      <m:r>
                        <a:rPr lang="en-US" altLang="zh-CN" i="1" baseline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</m:oMath>
                  </m:oMathPara>
                </a14:m>
                <a:endParaRPr lang="en-US" altLang="zh-CN" b="0" i="1" baseline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baseline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=1×</m:t>
                      </m:r>
                      <m:sSup>
                        <m:sSupPr>
                          <m:ctrlP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19</m:t>
                          </m:r>
                        </m:sup>
                      </m:sSup>
                      <m:r>
                        <a:rPr lang="en-US" altLang="zh-CN" b="0" i="1" baseline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sSup>
                        <m:sSupPr>
                          <m:ctrlP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baseline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4C211A-D066-45E7-A195-1948B329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14" y="4320011"/>
                <a:ext cx="2819401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C79A494-E736-4212-8783-C1B367CA0386}"/>
                  </a:ext>
                </a:extLst>
              </p:cNvPr>
              <p:cNvSpPr txBox="1"/>
              <p:nvPr/>
            </p:nvSpPr>
            <p:spPr>
              <a:xfrm>
                <a:off x="5965798" y="4997426"/>
                <a:ext cx="1905000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𝑑𝐼</m:t>
                          </m:r>
                        </m:num>
                        <m:den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𝑑𝑠</m:t>
                          </m:r>
                        </m:den>
                      </m:f>
                      <m:r>
                        <a:rPr lang="en-US" altLang="zh-CN" b="0" i="1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sub>
                      </m:sSub>
                      <m:r>
                        <a:rPr lang="en-US" altLang="zh-CN" b="0" i="1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sub>
                      </m:sSub>
                      <m:r>
                        <a:rPr lang="en-US" altLang="zh-CN" b="0" i="1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𝐼</m:t>
                      </m:r>
                    </m:oMath>
                  </m:oMathPara>
                </a14:m>
                <a:endParaRPr lang="zh-CN" altLang="en-US" baseline="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C79A494-E736-4212-8783-C1B367CA0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798" y="4997426"/>
                <a:ext cx="1905000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9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7ECC385-1906-4E78-AC75-0A24F332D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79"/>
          <a:stretch/>
        </p:blipFill>
        <p:spPr>
          <a:xfrm>
            <a:off x="-195569" y="1715675"/>
            <a:ext cx="3710439" cy="423896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646B57-7F74-45C5-9044-D374EBFA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5D8818-F72E-C38C-4342-49F694063D32}"/>
              </a:ext>
            </a:extLst>
          </p:cNvPr>
          <p:cNvSpPr txBox="1"/>
          <p:nvPr/>
        </p:nvSpPr>
        <p:spPr>
          <a:xfrm>
            <a:off x="295950" y="227880"/>
            <a:ext cx="5342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ECE model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8098B8-0416-790C-BFC8-831A635FA026}"/>
              </a:ext>
            </a:extLst>
          </p:cNvPr>
          <p:cNvSpPr txBox="1"/>
          <p:nvPr/>
        </p:nvSpPr>
        <p:spPr>
          <a:xfrm>
            <a:off x="2590800" y="596068"/>
            <a:ext cx="3962400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defRPr/>
            </a:pPr>
            <a:r>
              <a:rPr lang="en-US" altLang="zh-CN" baseline="0" dirty="0">
                <a:solidFill>
                  <a:schemeClr val="bg1"/>
                </a:solidFill>
                <a:latin typeface="Georgia" panose="02040502050405020303"/>
                <a:ea typeface="等线" panose="02010600030101010101" pitchFamily="2" charset="-122"/>
              </a:rPr>
              <a:t>Thermal electron distribution test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5BA2EE-7D8D-E0DA-C3B9-3ABE8321CEE7}"/>
              </a:ext>
            </a:extLst>
          </p:cNvPr>
          <p:cNvGrpSpPr/>
          <p:nvPr/>
        </p:nvGrpSpPr>
        <p:grpSpPr>
          <a:xfrm>
            <a:off x="71832" y="1107452"/>
            <a:ext cx="2518968" cy="516745"/>
            <a:chOff x="7657080" y="5189944"/>
            <a:chExt cx="969650" cy="51674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27DA947-9746-6CF3-7149-6D999B2E22F2}"/>
                </a:ext>
              </a:extLst>
            </p:cNvPr>
            <p:cNvSpPr/>
            <p:nvPr/>
          </p:nvSpPr>
          <p:spPr>
            <a:xfrm>
              <a:off x="7688236" y="5256022"/>
              <a:ext cx="907339" cy="408162"/>
            </a:xfrm>
            <a:prstGeom prst="roundRect">
              <a:avLst>
                <a:gd name="adj" fmla="val 36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621C5D-8449-5825-AFC6-3063464CEDE9}"/>
                </a:ext>
              </a:extLst>
            </p:cNvPr>
            <p:cNvSpPr txBox="1"/>
            <p:nvPr/>
          </p:nvSpPr>
          <p:spPr>
            <a:xfrm>
              <a:off x="7657080" y="5189944"/>
              <a:ext cx="969650" cy="5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Thermal electron distribution</a:t>
              </a:r>
              <a:endPara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E5B7E77-293A-4D30-AE0E-7CF6D0C3E3D3}"/>
              </a:ext>
            </a:extLst>
          </p:cNvPr>
          <p:cNvGrpSpPr/>
          <p:nvPr/>
        </p:nvGrpSpPr>
        <p:grpSpPr>
          <a:xfrm>
            <a:off x="4070004" y="1189490"/>
            <a:ext cx="4174337" cy="5279246"/>
            <a:chOff x="711294" y="1439938"/>
            <a:chExt cx="3838686" cy="491066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471C99A-F81D-473A-ACC7-262FFDC7D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980" y="1439938"/>
              <a:ext cx="3048000" cy="4910666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0508848-71F0-4600-93F0-9D03039B8079}"/>
                </a:ext>
              </a:extLst>
            </p:cNvPr>
            <p:cNvSpPr txBox="1"/>
            <p:nvPr/>
          </p:nvSpPr>
          <p:spPr>
            <a:xfrm>
              <a:off x="711294" y="1929386"/>
              <a:ext cx="1123169" cy="601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aseline="0" dirty="0">
                  <a:latin typeface="等线" panose="02010600030101010101" pitchFamily="2" charset="-122"/>
                  <a:ea typeface="等线" panose="02010600030101010101" pitchFamily="2" charset="-122"/>
                </a:rPr>
                <a:t>Optical thickness</a:t>
              </a:r>
              <a:endParaRPr lang="zh-CN" altLang="en-US" baseline="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52905B7-E875-4A28-8407-D27D4B52F839}"/>
                </a:ext>
              </a:extLst>
            </p:cNvPr>
            <p:cNvCxnSpPr/>
            <p:nvPr/>
          </p:nvCxnSpPr>
          <p:spPr bwMode="auto">
            <a:xfrm>
              <a:off x="2803017" y="3018576"/>
              <a:ext cx="9144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391CAD-8302-4A83-BB9F-48AA83EA63EA}"/>
                </a:ext>
              </a:extLst>
            </p:cNvPr>
            <p:cNvSpPr txBox="1"/>
            <p:nvPr/>
          </p:nvSpPr>
          <p:spPr>
            <a:xfrm>
              <a:off x="2485054" y="2443202"/>
              <a:ext cx="1232362" cy="343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9A5DD8F-5D50-4156-BBC5-DF45164B12F5}"/>
              </a:ext>
            </a:extLst>
          </p:cNvPr>
          <p:cNvSpPr txBox="1"/>
          <p:nvPr/>
        </p:nvSpPr>
        <p:spPr>
          <a:xfrm>
            <a:off x="6428114" y="2086409"/>
            <a:ext cx="131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aseline="0" dirty="0">
                <a:latin typeface="等线" panose="02010600030101010101" pitchFamily="2" charset="-122"/>
                <a:ea typeface="等线" panose="02010600030101010101" pitchFamily="2" charset="-122"/>
              </a:rPr>
              <a:t>Optical Thick</a:t>
            </a:r>
            <a:endParaRPr lang="zh-CN" altLang="en-US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05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D290CA-F155-4495-AE0F-CB1D3655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16093-7DAF-43AB-B7AD-CFED628C7E0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D60FB3-105D-447F-A05F-BA966439A08C}"/>
              </a:ext>
            </a:extLst>
          </p:cNvPr>
          <p:cNvSpPr txBox="1"/>
          <p:nvPr/>
        </p:nvSpPr>
        <p:spPr>
          <a:xfrm>
            <a:off x="1225265" y="2502196"/>
            <a:ext cx="2669048" cy="369332"/>
          </a:xfrm>
          <a:prstGeom prst="rect">
            <a:avLst/>
          </a:prstGeom>
          <a:solidFill>
            <a:schemeClr val="bg2">
              <a:lumMod val="20000"/>
              <a:lumOff val="80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Fokker-Plank operator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8DD117-6161-4283-A643-AF4C0B123D47}"/>
              </a:ext>
            </a:extLst>
          </p:cNvPr>
          <p:cNvSpPr txBox="1"/>
          <p:nvPr/>
        </p:nvSpPr>
        <p:spPr>
          <a:xfrm>
            <a:off x="601396" y="4714027"/>
            <a:ext cx="1869339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34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Electric Field Operator</a:t>
            </a:r>
            <a:endParaRPr lang="zh-CN" altLang="en-US" baseline="0" dirty="0">
              <a:solidFill>
                <a:prstClr val="black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F24DD0-0960-4EE3-ACB9-8FF4BC8285D8}"/>
              </a:ext>
            </a:extLst>
          </p:cNvPr>
          <p:cNvSpPr txBox="1"/>
          <p:nvPr/>
        </p:nvSpPr>
        <p:spPr>
          <a:xfrm>
            <a:off x="4343350" y="2459605"/>
            <a:ext cx="2189540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EMW diffusion operator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F826A1-4D47-4EAC-964B-127343BD9912}"/>
              </a:ext>
            </a:extLst>
          </p:cNvPr>
          <p:cNvSpPr txBox="1"/>
          <p:nvPr/>
        </p:nvSpPr>
        <p:spPr>
          <a:xfrm>
            <a:off x="5114998" y="4555425"/>
            <a:ext cx="1540713" cy="923330"/>
          </a:xfrm>
          <a:prstGeom prst="rect">
            <a:avLst/>
          </a:prstGeom>
          <a:solidFill>
            <a:schemeClr val="bg2">
              <a:lumMod val="20000"/>
              <a:lumOff val="80000"/>
              <a:alpha val="5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Stochastic Magnetic operator</a:t>
            </a:r>
            <a:endParaRPr lang="zh-CN" altLang="en-US" baseline="0" dirty="0">
              <a:solidFill>
                <a:prstClr val="black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0B1EC60-FBB6-41D9-8D1E-5DF04B4848D5}"/>
              </a:ext>
            </a:extLst>
          </p:cNvPr>
          <p:cNvSpPr txBox="1"/>
          <p:nvPr/>
        </p:nvSpPr>
        <p:spPr>
          <a:xfrm>
            <a:off x="7139509" y="4651423"/>
            <a:ext cx="1387651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Avalanche operator</a:t>
            </a:r>
            <a:endParaRPr lang="zh-CN" altLang="en-US" baseline="0" dirty="0">
              <a:solidFill>
                <a:prstClr val="black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7F10983-623F-495D-982B-A9470A1E6CAB}"/>
              </a:ext>
            </a:extLst>
          </p:cNvPr>
          <p:cNvSpPr txBox="1"/>
          <p:nvPr/>
        </p:nvSpPr>
        <p:spPr>
          <a:xfrm>
            <a:off x="6794963" y="1900412"/>
            <a:ext cx="2159891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Electron source operator</a:t>
            </a:r>
            <a:endParaRPr lang="zh-CN" altLang="en-US" baseline="0" dirty="0">
              <a:solidFill>
                <a:prstClr val="black"/>
              </a:solidFill>
              <a:latin typeface="+mn-lt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CBB88B-443B-0F72-9AE0-64262BD3D4BE}"/>
              </a:ext>
            </a:extLst>
          </p:cNvPr>
          <p:cNvGrpSpPr/>
          <p:nvPr/>
        </p:nvGrpSpPr>
        <p:grpSpPr>
          <a:xfrm>
            <a:off x="758104" y="2660635"/>
            <a:ext cx="7627795" cy="2066372"/>
            <a:chOff x="544083" y="2638334"/>
            <a:chExt cx="7627794" cy="2066372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ABAC2B3-5620-45A4-B5EF-03314E64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083" y="3418852"/>
              <a:ext cx="7627794" cy="608352"/>
            </a:xfrm>
            <a:prstGeom prst="rect">
              <a:avLst/>
            </a:prstGeom>
          </p:spPr>
        </p:pic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C0547EC-3D35-4445-88DB-772234B940E1}"/>
                </a:ext>
              </a:extLst>
            </p:cNvPr>
            <p:cNvSpPr/>
            <p:nvPr/>
          </p:nvSpPr>
          <p:spPr>
            <a:xfrm rot="20450694" flipH="1">
              <a:off x="3789506" y="3039718"/>
              <a:ext cx="71487" cy="492732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4536344-304B-4599-A3ED-12A4691193D4}"/>
                </a:ext>
              </a:extLst>
            </p:cNvPr>
            <p:cNvSpPr/>
            <p:nvPr/>
          </p:nvSpPr>
          <p:spPr>
            <a:xfrm rot="12066574">
              <a:off x="2050955" y="4141349"/>
              <a:ext cx="45719" cy="563357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C338E47-DE76-4027-90EC-945A35ED728B}"/>
                </a:ext>
              </a:extLst>
            </p:cNvPr>
            <p:cNvSpPr/>
            <p:nvPr/>
          </p:nvSpPr>
          <p:spPr>
            <a:xfrm rot="11923807">
              <a:off x="4618385" y="4131909"/>
              <a:ext cx="45719" cy="444839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0F5E518-CEF2-4FA8-98BD-CCE54153EF62}"/>
                </a:ext>
              </a:extLst>
            </p:cNvPr>
            <p:cNvSpPr/>
            <p:nvPr/>
          </p:nvSpPr>
          <p:spPr>
            <a:xfrm rot="276017" flipH="1">
              <a:off x="5753844" y="3088211"/>
              <a:ext cx="45719" cy="488064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915F1C1-9B99-44A2-8C2B-9E4E84D6FC14}"/>
                </a:ext>
              </a:extLst>
            </p:cNvPr>
            <p:cNvSpPr/>
            <p:nvPr/>
          </p:nvSpPr>
          <p:spPr>
            <a:xfrm rot="11343621">
              <a:off x="6331622" y="3997186"/>
              <a:ext cx="46274" cy="548034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D6FEF053-D55D-43F1-BCD3-58F330A390E5}"/>
                </a:ext>
              </a:extLst>
            </p:cNvPr>
            <p:cNvSpPr/>
            <p:nvPr/>
          </p:nvSpPr>
          <p:spPr>
            <a:xfrm rot="9934321">
              <a:off x="7243246" y="3881438"/>
              <a:ext cx="84954" cy="656487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F75D418-7213-4F94-BDE6-8625B7E0C2A2}"/>
                </a:ext>
              </a:extLst>
            </p:cNvPr>
            <p:cNvSpPr/>
            <p:nvPr/>
          </p:nvSpPr>
          <p:spPr>
            <a:xfrm rot="276017" flipH="1">
              <a:off x="7800439" y="2638334"/>
              <a:ext cx="155551" cy="924560"/>
            </a:xfrm>
            <a:custGeom>
              <a:avLst/>
              <a:gdLst>
                <a:gd name="connsiteX0" fmla="*/ 254017 w 254017"/>
                <a:gd name="connsiteY0" fmla="*/ 0 h 924560"/>
                <a:gd name="connsiteX1" fmla="*/ 17 w 254017"/>
                <a:gd name="connsiteY1" fmla="*/ 406400 h 924560"/>
                <a:gd name="connsiteX2" fmla="*/ 243857 w 254017"/>
                <a:gd name="connsiteY2" fmla="*/ 924560 h 92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017" h="924560">
                  <a:moveTo>
                    <a:pt x="254017" y="0"/>
                  </a:moveTo>
                  <a:cubicBezTo>
                    <a:pt x="127863" y="126153"/>
                    <a:pt x="1710" y="252307"/>
                    <a:pt x="17" y="406400"/>
                  </a:cubicBezTo>
                  <a:cubicBezTo>
                    <a:pt x="-1676" y="560493"/>
                    <a:pt x="121090" y="742526"/>
                    <a:pt x="243857" y="924560"/>
                  </a:cubicBez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baseline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DB48B74-EF21-4FEC-A15B-FB875609F6CB}"/>
              </a:ext>
            </a:extLst>
          </p:cNvPr>
          <p:cNvSpPr txBox="1"/>
          <p:nvPr/>
        </p:nvSpPr>
        <p:spPr>
          <a:xfrm>
            <a:off x="2960158" y="4569045"/>
            <a:ext cx="1869339" cy="923330"/>
          </a:xfrm>
          <a:prstGeom prst="rect">
            <a:avLst/>
          </a:prstGeom>
          <a:solidFill>
            <a:schemeClr val="bg2">
              <a:lumMod val="20000"/>
              <a:lumOff val="80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</a:rPr>
              <a:t>synchrotron radiation backreaction</a:t>
            </a:r>
            <a:endParaRPr lang="zh-CN" altLang="en-US" baseline="0" dirty="0">
              <a:solidFill>
                <a:prstClr val="black"/>
              </a:solidFill>
              <a:latin typeface="+mn-lt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63B60AA-7175-4676-8147-230E0E0A4EBF}"/>
                  </a:ext>
                </a:extLst>
              </p:cNvPr>
              <p:cNvSpPr txBox="1"/>
              <p:nvPr/>
            </p:nvSpPr>
            <p:spPr>
              <a:xfrm>
                <a:off x="111357" y="5520513"/>
                <a:ext cx="9372598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Model require</a:t>
                </a:r>
                <a:r>
                  <a:rPr lang="zh-CN" altLang="en-US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𝐸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≪</m:t>
                    </m:r>
                    <m:sSub>
                      <m:sSub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,the majority of plasma velocity  distribution will not change dramatically</a:t>
                </a:r>
                <a:endParaRPr lang="zh-CN" altLang="en-US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63B60AA-7175-4676-8147-230E0E0A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7" y="5520513"/>
                <a:ext cx="9372598" cy="874407"/>
              </a:xfrm>
              <a:prstGeom prst="rect">
                <a:avLst/>
              </a:prstGeom>
              <a:blipFill>
                <a:blip r:embed="rId3"/>
                <a:stretch>
                  <a:fillRect l="-520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幻灯片缩放定位 47">
                <a:extLst>
                  <a:ext uri="{FF2B5EF4-FFF2-40B4-BE49-F238E27FC236}">
                    <a16:creationId xmlns:a16="http://schemas.microsoft.com/office/drawing/2014/main" id="{D39CC42F-92C5-484E-B8E8-C58732E0DB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9371374"/>
                  </p:ext>
                </p:extLst>
              </p:nvPr>
            </p:nvGraphicFramePr>
            <p:xfrm>
              <a:off x="1832014" y="2103805"/>
              <a:ext cx="1231108" cy="923331"/>
            </p:xfrm>
            <a:graphic>
              <a:graphicData uri="http://schemas.microsoft.com/office/powerpoint/2016/slidezoom">
                <pslz:sldZm>
                  <pslz:sldZmObj sldId="289" cId="2868673460">
                    <pslz:zmPr id="{C3E0137C-6D15-4CC9-A052-5EBEC523EDA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1108" cy="923331"/>
                        </a:xfrm>
                        <a:prstGeom prst="rect">
                          <a:avLst/>
                        </a:prstGeom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幻灯片缩放定位 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39CC42F-92C5-484E-B8E8-C58732E0D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2014" y="2103805"/>
                <a:ext cx="1231108" cy="923331"/>
              </a:xfrm>
              <a:prstGeom prst="rect">
                <a:avLst/>
              </a:prstGeom>
              <a:effectLst>
                <a:softEdge rad="1270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幻灯片缩放定位 49">
                <a:extLst>
                  <a:ext uri="{FF2B5EF4-FFF2-40B4-BE49-F238E27FC236}">
                    <a16:creationId xmlns:a16="http://schemas.microsoft.com/office/drawing/2014/main" id="{91C9FA5B-C9FD-46D8-A82E-9FB7B57E9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1055213"/>
                  </p:ext>
                </p:extLst>
              </p:nvPr>
            </p:nvGraphicFramePr>
            <p:xfrm>
              <a:off x="3076243" y="4567746"/>
              <a:ext cx="1700047" cy="1275035"/>
            </p:xfrm>
            <a:graphic>
              <a:graphicData uri="http://schemas.microsoft.com/office/powerpoint/2016/slidezoom">
                <pslz:sldZm>
                  <pslz:sldZmObj sldId="290" cId="2781057576">
                    <pslz:zmPr id="{CB9AB76F-BBDB-4A7E-8B8A-68559213AFA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0047" cy="1275035"/>
                        </a:xfrm>
                        <a:prstGeom prst="rect">
                          <a:avLst/>
                        </a:prstGeom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幻灯片缩放定位 4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1C9FA5B-C9FD-46D8-A82E-9FB7B57E9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6243" y="4567746"/>
                <a:ext cx="1700047" cy="1275035"/>
              </a:xfrm>
              <a:prstGeom prst="rect">
                <a:avLst/>
              </a:prstGeom>
              <a:effectLst>
                <a:softEdge rad="1270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幻灯片缩放定位 51">
                <a:extLst>
                  <a:ext uri="{FF2B5EF4-FFF2-40B4-BE49-F238E27FC236}">
                    <a16:creationId xmlns:a16="http://schemas.microsoft.com/office/drawing/2014/main" id="{8FD7C44B-9C4D-4100-B2D4-21AF121EC6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8329936"/>
                  </p:ext>
                </p:extLst>
              </p:nvPr>
            </p:nvGraphicFramePr>
            <p:xfrm>
              <a:off x="5205861" y="4657259"/>
              <a:ext cx="1447799" cy="1085849"/>
            </p:xfrm>
            <a:graphic>
              <a:graphicData uri="http://schemas.microsoft.com/office/powerpoint/2016/slidezoom">
                <pslz:sldZm>
                  <pslz:sldZmObj sldId="291" cId="418131624">
                    <pslz:zmPr id="{287083D2-E427-4166-A64B-774AD4C27E32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7799" cy="1085849"/>
                        </a:xfrm>
                        <a:prstGeom prst="rect">
                          <a:avLst/>
                        </a:prstGeom>
                        <a:effectLst>
                          <a:softEdge rad="1206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幻灯片缩放定位 5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FD7C44B-9C4D-4100-B2D4-21AF121EC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05861" y="4657259"/>
                <a:ext cx="1447799" cy="1085849"/>
              </a:xfrm>
              <a:prstGeom prst="rect">
                <a:avLst/>
              </a:prstGeom>
              <a:effectLst>
                <a:softEdge rad="1206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幻灯片缩放定位 53">
                <a:extLst>
                  <a:ext uri="{FF2B5EF4-FFF2-40B4-BE49-F238E27FC236}">
                    <a16:creationId xmlns:a16="http://schemas.microsoft.com/office/drawing/2014/main" id="{2085DEDF-B124-4F6C-8B82-E618A29F4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480951"/>
                  </p:ext>
                </p:extLst>
              </p:nvPr>
            </p:nvGraphicFramePr>
            <p:xfrm>
              <a:off x="4800653" y="2194865"/>
              <a:ext cx="1183363" cy="887523"/>
            </p:xfrm>
            <a:graphic>
              <a:graphicData uri="http://schemas.microsoft.com/office/powerpoint/2016/slidezoom">
                <pslz:sldZm>
                  <pslz:sldZmObj sldId="292" cId="12329417">
                    <pslz:zmPr id="{B14FCC9F-69EC-4904-BF76-4CECB7D83237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3363" cy="887523"/>
                        </a:xfrm>
                        <a:prstGeom prst="rect">
                          <a:avLst/>
                        </a:prstGeom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幻灯片缩放定位 5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085DEDF-B124-4F6C-8B82-E618A29F4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0653" y="2194865"/>
                <a:ext cx="1183363" cy="887523"/>
              </a:xfrm>
              <a:prstGeom prst="rect">
                <a:avLst/>
              </a:prstGeom>
              <a:effectLst>
                <a:softEdge rad="12700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幻灯片缩放定位 55">
                <a:extLst>
                  <a:ext uri="{FF2B5EF4-FFF2-40B4-BE49-F238E27FC236}">
                    <a16:creationId xmlns:a16="http://schemas.microsoft.com/office/drawing/2014/main" id="{7E26B1AC-9365-468D-A239-FE40F44DC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311626"/>
                  </p:ext>
                </p:extLst>
              </p:nvPr>
            </p:nvGraphicFramePr>
            <p:xfrm>
              <a:off x="7323792" y="4663186"/>
              <a:ext cx="1011689" cy="758767"/>
            </p:xfrm>
            <a:graphic>
              <a:graphicData uri="http://schemas.microsoft.com/office/powerpoint/2016/slidezoom">
                <pslz:sldZm>
                  <pslz:sldZmObj sldId="293" cId="520886185">
                    <pslz:zmPr id="{34CF2DE0-DFB2-4F49-98E7-88B9067B7E53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1689" cy="758767"/>
                        </a:xfrm>
                        <a:prstGeom prst="rect">
                          <a:avLst/>
                        </a:prstGeom>
                        <a:effectLst>
                          <a:glow rad="127000">
                            <a:schemeClr val="accent1"/>
                          </a:glow>
                          <a:reflection endPos="65000" dist="50800" dir="5400000" sy="-100000" algn="bl" rotWithShape="0"/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幻灯片缩放定位 5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E26B1AC-9365-468D-A239-FE40F44DC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23792" y="4663186"/>
                <a:ext cx="1011689" cy="758767"/>
              </a:xfrm>
              <a:prstGeom prst="rect">
                <a:avLst/>
              </a:prstGeom>
              <a:effectLst>
                <a:glow rad="127000">
                  <a:schemeClr val="accent1"/>
                </a:glow>
                <a:reflection endPos="65000" dist="50800" dir="5400000" sy="-100000" algn="bl" rotWithShape="0"/>
                <a:softEdge rad="1270000"/>
              </a:effectLst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0C30F6F-E46F-F331-7ED0-57E6DEE7C7FC}"/>
              </a:ext>
            </a:extLst>
          </p:cNvPr>
          <p:cNvSpPr txBox="1"/>
          <p:nvPr/>
        </p:nvSpPr>
        <p:spPr>
          <a:xfrm>
            <a:off x="40238" y="192066"/>
            <a:ext cx="5114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eaLnBrk="1" fontAlgn="auto" hangingPunct="1">
              <a:spcAft>
                <a:spcPts val="0"/>
              </a:spcAft>
              <a:defRPr/>
            </a:pPr>
            <a:r>
              <a:rPr lang="en-US" altLang="zh-CN" sz="3200" b="1" baseline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Kinetic simulation model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DC2EF1-E983-445C-B2BB-E0CE36A87314}"/>
              </a:ext>
            </a:extLst>
          </p:cNvPr>
          <p:cNvSpPr txBox="1"/>
          <p:nvPr/>
        </p:nvSpPr>
        <p:spPr>
          <a:xfrm>
            <a:off x="147990" y="1099830"/>
            <a:ext cx="5643209" cy="516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: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infinity uniform static electric field and  static magnetic field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311836"/>
      </p:ext>
    </p:extLst>
  </p:cSld>
  <p:clrMapOvr>
    <a:masterClrMapping/>
  </p:clrMapOvr>
</p:sld>
</file>

<file path=ppt/theme/theme1.xml><?xml version="1.0" encoding="utf-8"?>
<a:theme xmlns:a="http://schemas.openxmlformats.org/drawingml/2006/main" name="科大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baseline="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科大模板" id="{41D48EED-0A5E-4E2F-BCB6-B6E400C18E70}" vid="{84CCED87-D712-44E6-A97D-EBDC7A2746D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科大模板</Template>
  <TotalTime>4016</TotalTime>
  <Words>1263</Words>
  <Application>Microsoft Office PowerPoint</Application>
  <PresentationFormat>全屏显示(4:3)</PresentationFormat>
  <Paragraphs>236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Source Han Sans SC</vt:lpstr>
      <vt:lpstr>等线</vt:lpstr>
      <vt:lpstr>汉仪旗黑-45S</vt:lpstr>
      <vt:lpstr>宋体</vt:lpstr>
      <vt:lpstr>微软雅黑</vt:lpstr>
      <vt:lpstr>Arial</vt:lpstr>
      <vt:lpstr>Calibri</vt:lpstr>
      <vt:lpstr>Cambria Math</vt:lpstr>
      <vt:lpstr>Georgia</vt:lpstr>
      <vt:lpstr>Times New Roman</vt:lpstr>
      <vt:lpstr>科大模板</vt:lpstr>
      <vt:lpstr>Brief Introduction to My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qcm</dc:creator>
  <cp:lastModifiedBy>Xinhang Xu</cp:lastModifiedBy>
  <cp:revision>269</cp:revision>
  <cp:lastPrinted>1601-01-01T00:00:00Z</cp:lastPrinted>
  <dcterms:created xsi:type="dcterms:W3CDTF">1601-01-01T00:00:00Z</dcterms:created>
  <dcterms:modified xsi:type="dcterms:W3CDTF">2025-10-07T08:14:27Z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